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8" r:id="rId3"/>
    <p:sldId id="257" r:id="rId4"/>
    <p:sldId id="514" r:id="rId5"/>
    <p:sldId id="515" r:id="rId6"/>
    <p:sldId id="508" r:id="rId7"/>
    <p:sldId id="516" r:id="rId8"/>
    <p:sldId id="259" r:id="rId9"/>
    <p:sldId id="260" r:id="rId10"/>
    <p:sldId id="261" r:id="rId11"/>
    <p:sldId id="262" r:id="rId12"/>
    <p:sldId id="517" r:id="rId13"/>
    <p:sldId id="264" r:id="rId14"/>
    <p:sldId id="510" r:id="rId15"/>
    <p:sldId id="267" r:id="rId16"/>
    <p:sldId id="268" r:id="rId17"/>
    <p:sldId id="270" r:id="rId18"/>
    <p:sldId id="513" r:id="rId19"/>
    <p:sldId id="511" r:id="rId20"/>
    <p:sldId id="518" r:id="rId21"/>
    <p:sldId id="512" r:id="rId22"/>
    <p:sldId id="276" r:id="rId23"/>
    <p:sldId id="277" r:id="rId24"/>
    <p:sldId id="278" r:id="rId25"/>
    <p:sldId id="279" r:id="rId26"/>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1pPr>
    <a:lvl2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2pPr>
    <a:lvl3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3pPr>
    <a:lvl4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4pPr>
    <a:lvl5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5pPr>
    <a:lvl6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6pPr>
    <a:lvl7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7pPr>
    <a:lvl8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8pPr>
    <a:lvl9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51"/>
    <p:restoredTop sz="94231"/>
  </p:normalViewPr>
  <p:slideViewPr>
    <p:cSldViewPr snapToGrid="0">
      <p:cViewPr varScale="1">
        <p:scale>
          <a:sx n="45" d="100"/>
          <a:sy n="45" d="100"/>
        </p:scale>
        <p:origin x="36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24314;&#33308;\&#27861;&#35498;&#26371;\202311\20231130%20&#27861;&#35498;&#26371;&#36001;&#21209;&#25976;&#2338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24314;&#33308;\&#27861;&#35498;&#26371;\202311\20231130%20&#27861;&#35498;&#26371;&#36001;&#21209;&#25976;&#23383;.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24314;&#33308;\&#27861;&#35498;&#26371;\202311\20231130%20&#27861;&#35498;&#26371;&#36001;&#21209;&#25976;&#23383;.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24314;&#33308;\&#27861;&#35498;&#26371;\202311\20231130%20&#27861;&#35498;&#26371;&#36001;&#21209;&#25976;&#23383;.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24314;&#33308;\&#27861;&#35498;&#26371;\202311\20231130%20&#27861;&#35498;&#26371;&#36001;&#21209;&#25976;&#23383;.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D:\&#24314;&#33308;\&#27861;&#35498;&#26371;\202311\20231130%20&#27861;&#35498;&#26371;&#36001;&#21209;&#25976;&#23383;.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季營收!$D$3</c:f>
              <c:strCache>
                <c:ptCount val="1"/>
                <c:pt idx="0">
                  <c:v>季營收</c:v>
                </c:pt>
              </c:strCache>
            </c:strRef>
          </c:tx>
          <c:spPr>
            <a:solidFill>
              <a:schemeClr val="accent3"/>
            </a:solidFill>
            <a:ln>
              <a:noFill/>
            </a:ln>
            <a:effectLst/>
          </c:spPr>
          <c:invertIfNegative val="0"/>
          <c:cat>
            <c:strRef>
              <c:f>季營收!$B$4:$B$10</c:f>
              <c:strCache>
                <c:ptCount val="7"/>
                <c:pt idx="0">
                  <c:v>2022 Q1</c:v>
                </c:pt>
                <c:pt idx="1">
                  <c:v>2022 Q2</c:v>
                </c:pt>
                <c:pt idx="2">
                  <c:v>2022 Q3</c:v>
                </c:pt>
                <c:pt idx="3">
                  <c:v>2022 Q4</c:v>
                </c:pt>
                <c:pt idx="4">
                  <c:v>2023 Q1</c:v>
                </c:pt>
                <c:pt idx="5">
                  <c:v>2023 Q2</c:v>
                </c:pt>
                <c:pt idx="6">
                  <c:v>2023 Q3</c:v>
                </c:pt>
              </c:strCache>
            </c:strRef>
          </c:cat>
          <c:val>
            <c:numRef>
              <c:f>季營收!$D$4:$D$10</c:f>
              <c:numCache>
                <c:formatCode>#,##0</c:formatCode>
                <c:ptCount val="7"/>
                <c:pt idx="0">
                  <c:v>767856</c:v>
                </c:pt>
                <c:pt idx="1">
                  <c:v>560743</c:v>
                </c:pt>
                <c:pt idx="2">
                  <c:v>822047</c:v>
                </c:pt>
                <c:pt idx="3">
                  <c:v>615236</c:v>
                </c:pt>
                <c:pt idx="4">
                  <c:v>561894</c:v>
                </c:pt>
                <c:pt idx="5">
                  <c:v>586922</c:v>
                </c:pt>
                <c:pt idx="6">
                  <c:v>894697</c:v>
                </c:pt>
              </c:numCache>
            </c:numRef>
          </c:val>
          <c:extLst>
            <c:ext xmlns:c16="http://schemas.microsoft.com/office/drawing/2014/chart" uri="{C3380CC4-5D6E-409C-BE32-E72D297353CC}">
              <c16:uniqueId val="{00000000-8245-A342-AAB7-DC47A65C6739}"/>
            </c:ext>
          </c:extLst>
        </c:ser>
        <c:dLbls>
          <c:showLegendKey val="0"/>
          <c:showVal val="0"/>
          <c:showCatName val="0"/>
          <c:showSerName val="0"/>
          <c:showPercent val="0"/>
          <c:showBubbleSize val="0"/>
        </c:dLbls>
        <c:gapWidth val="150"/>
        <c:axId val="872695840"/>
        <c:axId val="872688768"/>
      </c:barChart>
      <c:lineChart>
        <c:grouping val="standard"/>
        <c:varyColors val="0"/>
        <c:ser>
          <c:idx val="0"/>
          <c:order val="0"/>
          <c:tx>
            <c:strRef>
              <c:f>季營收!$C$3</c:f>
              <c:strCache>
                <c:ptCount val="1"/>
                <c:pt idx="0">
                  <c:v>毛利率</c:v>
                </c:pt>
              </c:strCache>
            </c:strRef>
          </c:tx>
          <c:spPr>
            <a:ln w="28575" cap="rnd">
              <a:solidFill>
                <a:schemeClr val="accent1"/>
              </a:solidFill>
              <a:round/>
            </a:ln>
            <a:effectLst/>
          </c:spPr>
          <c:marker>
            <c:symbol val="none"/>
          </c:marker>
          <c:cat>
            <c:strRef>
              <c:f>季營收!$B$4:$B$10</c:f>
              <c:strCache>
                <c:ptCount val="7"/>
                <c:pt idx="0">
                  <c:v>2022 Q1</c:v>
                </c:pt>
                <c:pt idx="1">
                  <c:v>2022 Q2</c:v>
                </c:pt>
                <c:pt idx="2">
                  <c:v>2022 Q3</c:v>
                </c:pt>
                <c:pt idx="3">
                  <c:v>2022 Q4</c:v>
                </c:pt>
                <c:pt idx="4">
                  <c:v>2023 Q1</c:v>
                </c:pt>
                <c:pt idx="5">
                  <c:v>2023 Q2</c:v>
                </c:pt>
                <c:pt idx="6">
                  <c:v>2023 Q3</c:v>
                </c:pt>
              </c:strCache>
            </c:strRef>
          </c:cat>
          <c:val>
            <c:numRef>
              <c:f>季營收!$C$4:$C$10</c:f>
              <c:numCache>
                <c:formatCode>0%</c:formatCode>
                <c:ptCount val="7"/>
                <c:pt idx="0">
                  <c:v>0.15480246296180533</c:v>
                </c:pt>
                <c:pt idx="1">
                  <c:v>0.17712748977695664</c:v>
                </c:pt>
                <c:pt idx="2">
                  <c:v>0.19919055723091258</c:v>
                </c:pt>
                <c:pt idx="3">
                  <c:v>0.21455181426314454</c:v>
                </c:pt>
                <c:pt idx="4">
                  <c:v>0.16721303306317561</c:v>
                </c:pt>
                <c:pt idx="5">
                  <c:v>0.17375392300850881</c:v>
                </c:pt>
                <c:pt idx="6">
                  <c:v>0.21576466669721706</c:v>
                </c:pt>
              </c:numCache>
            </c:numRef>
          </c:val>
          <c:smooth val="0"/>
          <c:extLst>
            <c:ext xmlns:c16="http://schemas.microsoft.com/office/drawing/2014/chart" uri="{C3380CC4-5D6E-409C-BE32-E72D297353CC}">
              <c16:uniqueId val="{00000001-8245-A342-AAB7-DC47A65C6739}"/>
            </c:ext>
          </c:extLst>
        </c:ser>
        <c:dLbls>
          <c:showLegendKey val="0"/>
          <c:showVal val="0"/>
          <c:showCatName val="0"/>
          <c:showSerName val="0"/>
          <c:showPercent val="0"/>
          <c:showBubbleSize val="0"/>
        </c:dLbls>
        <c:marker val="1"/>
        <c:smooth val="0"/>
        <c:axId val="872700192"/>
        <c:axId val="872701280"/>
      </c:lineChart>
      <c:valAx>
        <c:axId val="872701280"/>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TW"/>
          </a:p>
        </c:txPr>
        <c:crossAx val="872700192"/>
        <c:crosses val="max"/>
        <c:crossBetween val="between"/>
      </c:valAx>
      <c:catAx>
        <c:axId val="872700192"/>
        <c:scaling>
          <c:orientation val="minMax"/>
        </c:scaling>
        <c:delete val="1"/>
        <c:axPos val="b"/>
        <c:numFmt formatCode="General" sourceLinked="1"/>
        <c:majorTickMark val="out"/>
        <c:minorTickMark val="none"/>
        <c:tickLblPos val="nextTo"/>
        <c:crossAx val="872701280"/>
        <c:crosses val="autoZero"/>
        <c:auto val="1"/>
        <c:lblAlgn val="ctr"/>
        <c:lblOffset val="100"/>
        <c:noMultiLvlLbl val="0"/>
      </c:catAx>
      <c:valAx>
        <c:axId val="872688768"/>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TW"/>
          </a:p>
        </c:txPr>
        <c:crossAx val="872695840"/>
        <c:crosses val="autoZero"/>
        <c:crossBetween val="between"/>
      </c:valAx>
      <c:catAx>
        <c:axId val="872695840"/>
        <c:scaling>
          <c:orientation val="minMax"/>
        </c:scaling>
        <c:delete val="1"/>
        <c:axPos val="b"/>
        <c:numFmt formatCode="General" sourceLinked="1"/>
        <c:majorTickMark val="out"/>
        <c:minorTickMark val="none"/>
        <c:tickLblPos val="nextTo"/>
        <c:crossAx val="87268876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TW"/>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TW"/>
        </a:p>
      </c:txPr>
    </c:legend>
    <c:plotVisOnly val="1"/>
    <c:dispBlanksAs val="gap"/>
    <c:showDLblsOverMax val="0"/>
  </c:chart>
  <c:spPr>
    <a:noFill/>
    <a:ln>
      <a:noFill/>
    </a:ln>
    <a:effectLst/>
  </c:spPr>
  <c:txPr>
    <a:bodyPr/>
    <a:lstStyle/>
    <a:p>
      <a:pPr>
        <a:defRPr sz="1400">
          <a:solidFill>
            <a:schemeClr val="tx1">
              <a:lumMod val="50000"/>
            </a:schemeClr>
          </a:solidFill>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400" b="1" i="0" u="none" strike="noStrike" kern="1200" spc="0" baseline="0">
                <a:solidFill>
                  <a:srgbClr val="00B050"/>
                </a:solidFill>
                <a:latin typeface="+mn-lt"/>
                <a:ea typeface="+mn-ea"/>
                <a:cs typeface="+mn-cs"/>
              </a:defRPr>
            </a:pPr>
            <a:r>
              <a:rPr lang="en-US" b="1">
                <a:solidFill>
                  <a:srgbClr val="00B050"/>
                </a:solidFill>
              </a:rPr>
              <a:t>2023</a:t>
            </a:r>
            <a:r>
              <a:rPr lang="zh-TW" b="1">
                <a:solidFill>
                  <a:srgbClr val="00B050"/>
                </a:solidFill>
              </a:rPr>
              <a:t>年前三季</a:t>
            </a:r>
          </a:p>
        </c:rich>
      </c:tx>
      <c:overlay val="0"/>
      <c:spPr>
        <a:noFill/>
        <a:ln>
          <a:noFill/>
        </a:ln>
        <a:effectLst/>
      </c:spPr>
      <c:txPr>
        <a:bodyPr rot="0" spcFirstLastPara="1" vertOverflow="ellipsis" vert="horz" wrap="square" anchor="b" anchorCtr="0"/>
        <a:lstStyle/>
        <a:p>
          <a:pPr>
            <a:defRPr sz="1400" b="1" i="0" u="none" strike="noStrike" kern="1200" spc="0" baseline="0">
              <a:solidFill>
                <a:srgbClr val="00B050"/>
              </a:solidFill>
              <a:latin typeface="+mn-lt"/>
              <a:ea typeface="+mn-ea"/>
              <a:cs typeface="+mn-cs"/>
            </a:defRPr>
          </a:pPr>
          <a:endParaRPr lang="zh-TW"/>
        </a:p>
      </c:txPr>
    </c:title>
    <c:autoTitleDeleted val="0"/>
    <c:plotArea>
      <c:layout/>
      <c:pieChart>
        <c:varyColors val="1"/>
        <c:ser>
          <c:idx val="0"/>
          <c:order val="0"/>
          <c:tx>
            <c:strRef>
              <c:f>'3322營收比重'!$B$1:$B$2</c:f>
              <c:strCache>
                <c:ptCount val="2"/>
                <c:pt idx="0">
                  <c:v>2023年前三季</c:v>
                </c:pt>
                <c:pt idx="1">
                  <c:v>金額</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AE-214E-9959-1A8B6D4CD76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AE-214E-9959-1A8B6D4CD76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AE-214E-9959-1A8B6D4CD76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AE-214E-9959-1A8B6D4CD76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2AE-214E-9959-1A8B6D4CD761}"/>
              </c:ext>
            </c:extLst>
          </c:dPt>
          <c:dLbls>
            <c:dLbl>
              <c:idx val="4"/>
              <c:layout>
                <c:manualLayout>
                  <c:x val="9.6247454995867399E-2"/>
                  <c:y val="0.13134305583973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2AE-214E-9959-1A8B6D4CD76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TW"/>
              </a:p>
            </c:txPr>
            <c:showLegendKey val="0"/>
            <c:showVal val="0"/>
            <c:showCatName val="1"/>
            <c:showSerName val="0"/>
            <c:showPercent val="1"/>
            <c:showBubbleSize val="0"/>
            <c:showLeaderLines val="0"/>
            <c:extLst>
              <c:ext xmlns:c15="http://schemas.microsoft.com/office/drawing/2012/chart" uri="{CE6537A1-D6FC-4f65-9D91-7224C49458BB}"/>
            </c:extLst>
          </c:dLbls>
          <c:cat>
            <c:strRef>
              <c:f>'3322營收比重'!$A$3:$A$7</c:f>
              <c:strCache>
                <c:ptCount val="5"/>
                <c:pt idx="0">
                  <c:v>線裝器</c:v>
                </c:pt>
                <c:pt idx="1">
                  <c:v>天線</c:v>
                </c:pt>
                <c:pt idx="2">
                  <c:v>高頻產品</c:v>
                </c:pt>
                <c:pt idx="3">
                  <c:v>電子產品</c:v>
                </c:pt>
                <c:pt idx="4">
                  <c:v>材料及其他</c:v>
                </c:pt>
              </c:strCache>
            </c:strRef>
          </c:cat>
          <c:val>
            <c:numRef>
              <c:f>'3322營收比重'!$B$3:$B$7</c:f>
              <c:numCache>
                <c:formatCode>_-* #,##0_-;\-* #,##0_-;_-* "-"??_-;_-@_-</c:formatCode>
                <c:ptCount val="5"/>
                <c:pt idx="0">
                  <c:v>981805</c:v>
                </c:pt>
                <c:pt idx="1">
                  <c:v>55213</c:v>
                </c:pt>
                <c:pt idx="2">
                  <c:v>536096</c:v>
                </c:pt>
                <c:pt idx="3">
                  <c:v>182690</c:v>
                </c:pt>
                <c:pt idx="4">
                  <c:v>287709</c:v>
                </c:pt>
              </c:numCache>
            </c:numRef>
          </c:val>
          <c:extLst>
            <c:ext xmlns:c16="http://schemas.microsoft.com/office/drawing/2014/chart" uri="{C3380CC4-5D6E-409C-BE32-E72D297353CC}">
              <c16:uniqueId val="{0000000A-42AE-214E-9959-1A8B6D4CD76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nchor="b" anchorCtr="0"/>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B050"/>
                </a:solidFill>
                <a:latin typeface="+mn-lt"/>
                <a:ea typeface="+mn-ea"/>
                <a:cs typeface="+mn-cs"/>
              </a:defRPr>
            </a:pPr>
            <a:r>
              <a:rPr lang="en-US" altLang="zh-TW" b="1">
                <a:solidFill>
                  <a:srgbClr val="00B050"/>
                </a:solidFill>
              </a:rPr>
              <a:t>2022</a:t>
            </a:r>
            <a:r>
              <a:rPr lang="zh-TW" altLang="en-US" b="1">
                <a:solidFill>
                  <a:srgbClr val="00B050"/>
                </a:solidFill>
              </a:rPr>
              <a:t>年前三季 </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B050"/>
              </a:solidFill>
              <a:latin typeface="+mn-lt"/>
              <a:ea typeface="+mn-ea"/>
              <a:cs typeface="+mn-cs"/>
            </a:defRPr>
          </a:pPr>
          <a:endParaRPr lang="zh-TW"/>
        </a:p>
      </c:txPr>
    </c:title>
    <c:autoTitleDeleted val="0"/>
    <c:plotArea>
      <c:layout>
        <c:manualLayout>
          <c:layoutTarget val="inner"/>
          <c:xMode val="edge"/>
          <c:yMode val="edge"/>
          <c:x val="0.28828652668416449"/>
          <c:y val="0.22536162146398361"/>
          <c:w val="0.40120494313210847"/>
          <c:h val="0.6686749052201808"/>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B050"/>
                </a:solidFill>
                <a:latin typeface="+mn-lt"/>
                <a:ea typeface="+mn-ea"/>
                <a:cs typeface="+mn-cs"/>
              </a:defRPr>
            </a:pPr>
            <a:r>
              <a:rPr lang="en-US" altLang="zh-TW" b="1" dirty="0">
                <a:solidFill>
                  <a:srgbClr val="00B050"/>
                </a:solidFill>
              </a:rPr>
              <a:t>2022</a:t>
            </a:r>
            <a:r>
              <a:rPr lang="zh-TW" altLang="en-US" b="1" dirty="0">
                <a:solidFill>
                  <a:srgbClr val="00B050"/>
                </a:solidFill>
              </a:rPr>
              <a:t>年度</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B050"/>
              </a:solidFill>
              <a:latin typeface="+mn-lt"/>
              <a:ea typeface="+mn-ea"/>
              <a:cs typeface="+mn-cs"/>
            </a:defRPr>
          </a:pPr>
          <a:endParaRPr lang="zh-TW"/>
        </a:p>
      </c:txPr>
    </c:title>
    <c:autoTitleDeleted val="0"/>
    <c:plotArea>
      <c:layout/>
      <c:pieChart>
        <c:varyColors val="1"/>
        <c:ser>
          <c:idx val="0"/>
          <c:order val="0"/>
          <c:tx>
            <c:strRef>
              <c:f>'3322營收比重'!$D$1:$D$2</c:f>
              <c:strCache>
                <c:ptCount val="2"/>
                <c:pt idx="0">
                  <c:v>2022年度</c:v>
                </c:pt>
                <c:pt idx="1">
                  <c:v>金額</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A8-954B-A315-C3772448DD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A8-954B-A315-C3772448DD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A8-954B-A315-C3772448DD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A8-954B-A315-C3772448DD7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A8-954B-A315-C3772448DD74}"/>
              </c:ext>
            </c:extLst>
          </c:dPt>
          <c:dLbls>
            <c:dLbl>
              <c:idx val="4"/>
              <c:layout>
                <c:manualLayout>
                  <c:x val="0.12159603613284443"/>
                  <c:y val="0.1339556840708812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4A8-954B-A315-C3772448DD7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TW"/>
              </a:p>
            </c:txPr>
            <c:showLegendKey val="0"/>
            <c:showVal val="0"/>
            <c:showCatName val="1"/>
            <c:showSerName val="0"/>
            <c:showPercent val="1"/>
            <c:showBubbleSize val="0"/>
            <c:showLeaderLines val="0"/>
            <c:extLst>
              <c:ext xmlns:c15="http://schemas.microsoft.com/office/drawing/2012/chart" uri="{CE6537A1-D6FC-4f65-9D91-7224C49458BB}"/>
            </c:extLst>
          </c:dLbls>
          <c:cat>
            <c:strRef>
              <c:f>'3322營收比重'!$A$3:$A$7</c:f>
              <c:strCache>
                <c:ptCount val="5"/>
                <c:pt idx="0">
                  <c:v>線裝器</c:v>
                </c:pt>
                <c:pt idx="1">
                  <c:v>天線</c:v>
                </c:pt>
                <c:pt idx="2">
                  <c:v>高頻產品</c:v>
                </c:pt>
                <c:pt idx="3">
                  <c:v>電子產品</c:v>
                </c:pt>
                <c:pt idx="4">
                  <c:v>材料及其他</c:v>
                </c:pt>
              </c:strCache>
            </c:strRef>
          </c:cat>
          <c:val>
            <c:numRef>
              <c:f>'3322營收比重'!$D$3:$D$7</c:f>
              <c:numCache>
                <c:formatCode>_-* #,##0_-;\-* #,##0_-;_-* "-"??_-;_-@_-</c:formatCode>
                <c:ptCount val="5"/>
                <c:pt idx="0">
                  <c:v>1324669</c:v>
                </c:pt>
                <c:pt idx="1">
                  <c:v>79351</c:v>
                </c:pt>
                <c:pt idx="2">
                  <c:v>759345</c:v>
                </c:pt>
                <c:pt idx="3">
                  <c:v>288575</c:v>
                </c:pt>
                <c:pt idx="4">
                  <c:v>313942</c:v>
                </c:pt>
              </c:numCache>
            </c:numRef>
          </c:val>
          <c:extLst>
            <c:ext xmlns:c16="http://schemas.microsoft.com/office/drawing/2014/chart" uri="{C3380CC4-5D6E-409C-BE32-E72D297353CC}">
              <c16:uniqueId val="{0000000A-64A8-954B-A315-C3772448DD7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B050"/>
                </a:solidFill>
                <a:latin typeface="+mn-lt"/>
                <a:ea typeface="+mn-ea"/>
                <a:cs typeface="+mn-cs"/>
              </a:defRPr>
            </a:pPr>
            <a:r>
              <a:rPr lang="en-US" altLang="zh-TW" b="1">
                <a:solidFill>
                  <a:srgbClr val="00B050"/>
                </a:solidFill>
              </a:rPr>
              <a:t>2021</a:t>
            </a:r>
            <a:r>
              <a:rPr lang="zh-TW" altLang="en-US" b="1">
                <a:solidFill>
                  <a:srgbClr val="00B050"/>
                </a:solidFill>
              </a:rPr>
              <a:t>年度</a:t>
            </a:r>
            <a:r>
              <a:rPr lang="en-US" altLang="zh-TW" b="1">
                <a:solidFill>
                  <a:srgbClr val="00B050"/>
                </a:solidFill>
              </a:rPr>
              <a:t>(</a:t>
            </a:r>
            <a:r>
              <a:rPr lang="zh-TW" altLang="en-US" b="1">
                <a:solidFill>
                  <a:srgbClr val="00B050"/>
                </a:solidFill>
              </a:rPr>
              <a:t>調整後</a:t>
            </a:r>
            <a:r>
              <a:rPr lang="en-US" altLang="zh-TW" b="1">
                <a:solidFill>
                  <a:srgbClr val="00B050"/>
                </a:solidFill>
              </a:rPr>
              <a:t>) </a:t>
            </a:r>
            <a:endParaRPr lang="zh-TW" altLang="en-US" b="1">
              <a:solidFill>
                <a:srgbClr val="00B05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B050"/>
              </a:solidFill>
              <a:latin typeface="+mn-lt"/>
              <a:ea typeface="+mn-ea"/>
              <a:cs typeface="+mn-cs"/>
            </a:defRPr>
          </a:pPr>
          <a:endParaRPr lang="zh-TW"/>
        </a:p>
      </c:txPr>
    </c:title>
    <c:autoTitleDeleted val="0"/>
    <c:plotArea>
      <c:layout/>
      <c:pieChart>
        <c:varyColors val="1"/>
        <c:ser>
          <c:idx val="0"/>
          <c:order val="0"/>
          <c:tx>
            <c:strRef>
              <c:f>'3322營收比重'!$E$1:$E$2</c:f>
              <c:strCache>
                <c:ptCount val="2"/>
                <c:pt idx="0">
                  <c:v>2021年度(調整後)</c:v>
                </c:pt>
                <c:pt idx="1">
                  <c:v>金額</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743-4241-A762-270BEC4D2FE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743-4241-A762-270BEC4D2FE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743-4241-A762-270BEC4D2F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743-4241-A762-270BEC4D2FE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743-4241-A762-270BEC4D2FEC}"/>
              </c:ext>
            </c:extLst>
          </c:dPt>
          <c:dLbls>
            <c:dLbl>
              <c:idx val="4"/>
              <c:layout>
                <c:manualLayout>
                  <c:x val="7.5878119830470547E-2"/>
                  <c:y val="0.1382562053644680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743-4241-A762-270BEC4D2FE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TW"/>
              </a:p>
            </c:txPr>
            <c:showLegendKey val="0"/>
            <c:showVal val="0"/>
            <c:showCatName val="1"/>
            <c:showSerName val="0"/>
            <c:showPercent val="1"/>
            <c:showBubbleSize val="0"/>
            <c:showLeaderLines val="0"/>
            <c:extLst>
              <c:ext xmlns:c15="http://schemas.microsoft.com/office/drawing/2012/chart" uri="{CE6537A1-D6FC-4f65-9D91-7224C49458BB}"/>
            </c:extLst>
          </c:dLbls>
          <c:cat>
            <c:strRef>
              <c:f>'3322營收比重'!$A$3:$A$7</c:f>
              <c:strCache>
                <c:ptCount val="5"/>
                <c:pt idx="0">
                  <c:v>線裝器</c:v>
                </c:pt>
                <c:pt idx="1">
                  <c:v>天線</c:v>
                </c:pt>
                <c:pt idx="2">
                  <c:v>高頻產品</c:v>
                </c:pt>
                <c:pt idx="3">
                  <c:v>電子產品</c:v>
                </c:pt>
                <c:pt idx="4">
                  <c:v>材料及其他</c:v>
                </c:pt>
              </c:strCache>
            </c:strRef>
          </c:cat>
          <c:val>
            <c:numRef>
              <c:f>'3322營收比重'!$E$3:$E$7</c:f>
              <c:numCache>
                <c:formatCode>_-* #,##0_-;\-* #,##0_-;_-* "-"??_-;_-@_-</c:formatCode>
                <c:ptCount val="5"/>
                <c:pt idx="0">
                  <c:v>1670318</c:v>
                </c:pt>
                <c:pt idx="1">
                  <c:v>122561</c:v>
                </c:pt>
                <c:pt idx="2">
                  <c:v>534413</c:v>
                </c:pt>
                <c:pt idx="3">
                  <c:v>462255</c:v>
                </c:pt>
                <c:pt idx="4">
                  <c:v>251158</c:v>
                </c:pt>
              </c:numCache>
            </c:numRef>
          </c:val>
          <c:extLst>
            <c:ext xmlns:c16="http://schemas.microsoft.com/office/drawing/2014/chart" uri="{C3380CC4-5D6E-409C-BE32-E72D297353CC}">
              <c16:uniqueId val="{0000000A-A743-4241-A762-270BEC4D2FE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altLang="zh-TW" sz="1400" b="1" i="0" u="none" strike="noStrike" kern="1200" spc="0" baseline="0">
                <a:solidFill>
                  <a:srgbClr val="00B050"/>
                </a:solidFill>
                <a:latin typeface="+mn-lt"/>
                <a:ea typeface="+mn-ea"/>
                <a:cs typeface="+mn-cs"/>
              </a:defRPr>
            </a:pPr>
            <a:r>
              <a:rPr lang="en-US" altLang="zh-TW" sz="1400" b="1" i="0" u="none" strike="noStrike" kern="1200" spc="0" baseline="0">
                <a:solidFill>
                  <a:srgbClr val="00B050"/>
                </a:solidFill>
                <a:latin typeface="+mn-lt"/>
                <a:ea typeface="+mn-ea"/>
                <a:cs typeface="+mn-cs"/>
              </a:rPr>
              <a:t>2022年前三季 </a:t>
            </a:r>
          </a:p>
        </c:rich>
      </c:tx>
      <c:overlay val="0"/>
      <c:spPr>
        <a:noFill/>
        <a:ln w="25400">
          <a:noFill/>
        </a:ln>
      </c:spPr>
    </c:title>
    <c:autoTitleDeleted val="0"/>
    <c:plotArea>
      <c:layout/>
      <c:pieChart>
        <c:varyColors val="1"/>
        <c:ser>
          <c:idx val="0"/>
          <c:order val="0"/>
          <c:tx>
            <c:strRef>
              <c:f>'3322營收比重'!$C$1:$C$2</c:f>
              <c:strCache>
                <c:ptCount val="2"/>
                <c:pt idx="0">
                  <c:v>2022年前三季</c:v>
                </c:pt>
                <c:pt idx="1">
                  <c:v>金額</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10-ED4A-905D-DE3FC642B6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610-ED4A-905D-DE3FC642B6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610-ED4A-905D-DE3FC642B6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610-ED4A-905D-DE3FC642B69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610-ED4A-905D-DE3FC642B693}"/>
              </c:ext>
            </c:extLst>
          </c:dPt>
          <c:dLbls>
            <c:dLbl>
              <c:idx val="4"/>
              <c:layout>
                <c:manualLayout>
                  <c:x val="0.11520435285846958"/>
                  <c:y val="0.1340044273008728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610-ED4A-905D-DE3FC642B693}"/>
                </c:ext>
              </c:extLst>
            </c:dLbl>
            <c:spPr>
              <a:noFill/>
              <a:ln w="25400">
                <a:noFill/>
              </a:ln>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50000"/>
                      </a:schemeClr>
                    </a:solidFill>
                    <a:latin typeface="Times New Roman" panose="02020603050405020304" pitchFamily="18" charset="0"/>
                    <a:ea typeface="+mn-ea"/>
                    <a:cs typeface="Times New Roman" panose="02020603050405020304" pitchFamily="18" charset="0"/>
                  </a:defRPr>
                </a:pPr>
                <a:endParaRPr lang="zh-TW"/>
              </a:p>
            </c:txPr>
            <c:showLegendKey val="0"/>
            <c:showVal val="0"/>
            <c:showCatName val="1"/>
            <c:showSerName val="0"/>
            <c:showPercent val="1"/>
            <c:showBubbleSize val="0"/>
            <c:showLeaderLines val="0"/>
            <c:extLst>
              <c:ext xmlns:c15="http://schemas.microsoft.com/office/drawing/2012/chart" uri="{CE6537A1-D6FC-4f65-9D91-7224C49458BB}"/>
            </c:extLst>
          </c:dLbls>
          <c:cat>
            <c:strRef>
              <c:f>'3322營收比重'!$A$3:$A$7</c:f>
              <c:strCache>
                <c:ptCount val="5"/>
                <c:pt idx="0">
                  <c:v>線裝器</c:v>
                </c:pt>
                <c:pt idx="1">
                  <c:v>天線</c:v>
                </c:pt>
                <c:pt idx="2">
                  <c:v>高頻產品</c:v>
                </c:pt>
                <c:pt idx="3">
                  <c:v>電子產品</c:v>
                </c:pt>
                <c:pt idx="4">
                  <c:v>材料及其他</c:v>
                </c:pt>
              </c:strCache>
            </c:strRef>
          </c:cat>
          <c:val>
            <c:numRef>
              <c:f>'3322營收比重'!$C$3:$C$7</c:f>
              <c:numCache>
                <c:formatCode>_-* #,##0_-;\-* #,##0_-;_-* "-"??_-;_-@_-</c:formatCode>
                <c:ptCount val="5"/>
                <c:pt idx="0">
                  <c:v>1056389</c:v>
                </c:pt>
                <c:pt idx="1">
                  <c:v>59767</c:v>
                </c:pt>
                <c:pt idx="2">
                  <c:v>596744</c:v>
                </c:pt>
                <c:pt idx="3">
                  <c:v>215968</c:v>
                </c:pt>
                <c:pt idx="4">
                  <c:v>221778</c:v>
                </c:pt>
              </c:numCache>
            </c:numRef>
          </c:val>
          <c:extLst>
            <c:ext xmlns:c16="http://schemas.microsoft.com/office/drawing/2014/chart" uri="{C3380CC4-5D6E-409C-BE32-E72D297353CC}">
              <c16:uniqueId val="{0000000A-1610-ED4A-905D-DE3FC642B693}"/>
            </c:ext>
          </c:extLst>
        </c:ser>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C64BD-D998-F342-A7DB-176BA053336A}"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883C3120-5E68-0148-87F4-2071599DE69E}">
      <dgm:prSet phldrT="[Text]"/>
      <dgm:spPr/>
      <dgm:t>
        <a:bodyPr/>
        <a:lstStyle/>
        <a:p>
          <a:r>
            <a:rPr lang="en-US" dirty="0" err="1"/>
            <a:t>規避美國關稅</a:t>
          </a:r>
          <a:endParaRPr lang="en-US" dirty="0"/>
        </a:p>
      </dgm:t>
    </dgm:pt>
    <dgm:pt modelId="{F66F74DA-4698-A94A-93E1-901688BE3B6E}" type="parTrans" cxnId="{35C6BD48-9A70-FF4D-A284-EF9F41859BEC}">
      <dgm:prSet/>
      <dgm:spPr/>
      <dgm:t>
        <a:bodyPr/>
        <a:lstStyle/>
        <a:p>
          <a:endParaRPr lang="en-US"/>
        </a:p>
      </dgm:t>
    </dgm:pt>
    <dgm:pt modelId="{3BE5B31C-E029-2B46-ADFA-D0BAF85C07EE}" type="sibTrans" cxnId="{35C6BD48-9A70-FF4D-A284-EF9F41859BEC}">
      <dgm:prSet/>
      <dgm:spPr/>
      <dgm:t>
        <a:bodyPr/>
        <a:lstStyle/>
        <a:p>
          <a:endParaRPr lang="en-US"/>
        </a:p>
      </dgm:t>
    </dgm:pt>
    <dgm:pt modelId="{19DC9092-02C1-6344-BE18-16261A21B375}">
      <dgm:prSet phldrT="[Text]"/>
      <dgm:spPr/>
      <dgm:t>
        <a:bodyPr/>
        <a:lstStyle/>
        <a:p>
          <a:r>
            <a:rPr lang="en-US" dirty="0" err="1"/>
            <a:t>出口便利</a:t>
          </a:r>
          <a:endParaRPr lang="en-US" dirty="0"/>
        </a:p>
      </dgm:t>
    </dgm:pt>
    <dgm:pt modelId="{4EFDA7DA-F9D5-1E45-B7A0-B5809542A59E}" type="parTrans" cxnId="{9091A9B3-E3C0-064B-9121-DA120B9BC982}">
      <dgm:prSet/>
      <dgm:spPr/>
      <dgm:t>
        <a:bodyPr/>
        <a:lstStyle/>
        <a:p>
          <a:endParaRPr lang="en-US"/>
        </a:p>
      </dgm:t>
    </dgm:pt>
    <dgm:pt modelId="{42E7CA17-44C6-9C42-86C2-53286E8F51AB}" type="sibTrans" cxnId="{9091A9B3-E3C0-064B-9121-DA120B9BC982}">
      <dgm:prSet/>
      <dgm:spPr/>
      <dgm:t>
        <a:bodyPr/>
        <a:lstStyle/>
        <a:p>
          <a:endParaRPr lang="en-US"/>
        </a:p>
      </dgm:t>
    </dgm:pt>
    <dgm:pt modelId="{03FA4393-577F-6C4A-8614-F309A6421D26}">
      <dgm:prSet phldrT="[Text]"/>
      <dgm:spPr/>
      <dgm:t>
        <a:bodyPr/>
        <a:lstStyle/>
        <a:p>
          <a:r>
            <a:rPr lang="en-US" dirty="0" err="1"/>
            <a:t>材料本地化供應</a:t>
          </a:r>
          <a:endParaRPr lang="en-US" dirty="0"/>
        </a:p>
      </dgm:t>
    </dgm:pt>
    <dgm:pt modelId="{321A2184-5645-054B-A364-CFC5F4C81C4B}" type="parTrans" cxnId="{7C9155C6-59BE-7E41-8CC8-5658B741BA8E}">
      <dgm:prSet/>
      <dgm:spPr/>
      <dgm:t>
        <a:bodyPr/>
        <a:lstStyle/>
        <a:p>
          <a:endParaRPr lang="en-US"/>
        </a:p>
      </dgm:t>
    </dgm:pt>
    <dgm:pt modelId="{E879F296-1B5B-1948-B76B-5FC11A5F1874}" type="sibTrans" cxnId="{7C9155C6-59BE-7E41-8CC8-5658B741BA8E}">
      <dgm:prSet/>
      <dgm:spPr/>
      <dgm:t>
        <a:bodyPr/>
        <a:lstStyle/>
        <a:p>
          <a:endParaRPr lang="en-US"/>
        </a:p>
      </dgm:t>
    </dgm:pt>
    <dgm:pt modelId="{FA566BA5-9136-6848-A2B3-674CAFC7E99A}">
      <dgm:prSet phldrT="[Text]"/>
      <dgm:spPr/>
      <dgm:t>
        <a:bodyPr/>
        <a:lstStyle/>
        <a:p>
          <a:r>
            <a:rPr lang="en-US" dirty="0" err="1"/>
            <a:t>東南亞交貨</a:t>
          </a:r>
          <a:endParaRPr lang="en-US" dirty="0"/>
        </a:p>
      </dgm:t>
    </dgm:pt>
    <dgm:pt modelId="{CAD37A8D-FA2F-5F49-BD27-C90E54AA47E8}" type="parTrans" cxnId="{C2E025AF-D032-8447-A685-E83587BDB37D}">
      <dgm:prSet/>
      <dgm:spPr/>
      <dgm:t>
        <a:bodyPr/>
        <a:lstStyle/>
        <a:p>
          <a:endParaRPr lang="en-US"/>
        </a:p>
      </dgm:t>
    </dgm:pt>
    <dgm:pt modelId="{5CBE279F-61B8-2849-B254-6944D9473EBA}" type="sibTrans" cxnId="{C2E025AF-D032-8447-A685-E83587BDB37D}">
      <dgm:prSet/>
      <dgm:spPr/>
      <dgm:t>
        <a:bodyPr/>
        <a:lstStyle/>
        <a:p>
          <a:endParaRPr lang="en-US"/>
        </a:p>
      </dgm:t>
    </dgm:pt>
    <dgm:pt modelId="{B535012A-2FFA-7543-9739-84542E1CC59B}">
      <dgm:prSet phldrT="[Text]"/>
      <dgm:spPr/>
      <dgm:t>
        <a:bodyPr/>
        <a:lstStyle/>
        <a:p>
          <a:r>
            <a:rPr lang="en-US" dirty="0" err="1"/>
            <a:t>泰國本地運輸</a:t>
          </a:r>
          <a:endParaRPr lang="en-US" dirty="0"/>
        </a:p>
      </dgm:t>
    </dgm:pt>
    <dgm:pt modelId="{B4013E57-4AC5-9442-A06B-A8B57B7743B0}" type="parTrans" cxnId="{6D7EFB3C-F086-F94E-BB77-0755A4BBB50C}">
      <dgm:prSet/>
      <dgm:spPr/>
      <dgm:t>
        <a:bodyPr/>
        <a:lstStyle/>
        <a:p>
          <a:endParaRPr lang="en-US"/>
        </a:p>
      </dgm:t>
    </dgm:pt>
    <dgm:pt modelId="{FCEA8D0F-8BFA-8449-B1C9-E2F89C1DC7E9}" type="sibTrans" cxnId="{6D7EFB3C-F086-F94E-BB77-0755A4BBB50C}">
      <dgm:prSet/>
      <dgm:spPr/>
      <dgm:t>
        <a:bodyPr/>
        <a:lstStyle/>
        <a:p>
          <a:endParaRPr lang="en-US"/>
        </a:p>
      </dgm:t>
    </dgm:pt>
    <dgm:pt modelId="{E18A4018-1DFF-9041-B087-D24837AF36E3}">
      <dgm:prSet phldrT="[Text]"/>
      <dgm:spPr/>
      <dgm:t>
        <a:bodyPr/>
        <a:lstStyle/>
        <a:p>
          <a:r>
            <a:rPr lang="en-US" dirty="0" err="1"/>
            <a:t>出口越南</a:t>
          </a:r>
          <a:r>
            <a:rPr lang="en-US" altLang="zh-TW" dirty="0"/>
            <a:t>/</a:t>
          </a:r>
          <a:r>
            <a:rPr lang="zh-TW" altLang="en-US" dirty="0"/>
            <a:t>中國</a:t>
          </a:r>
          <a:endParaRPr lang="en-US" dirty="0"/>
        </a:p>
      </dgm:t>
    </dgm:pt>
    <dgm:pt modelId="{801FED1A-06D7-7C4D-825D-B6E3B256FEA4}" type="parTrans" cxnId="{C54800D6-1508-4243-B265-D66C8D5607CB}">
      <dgm:prSet/>
      <dgm:spPr/>
      <dgm:t>
        <a:bodyPr/>
        <a:lstStyle/>
        <a:p>
          <a:endParaRPr lang="en-US"/>
        </a:p>
      </dgm:t>
    </dgm:pt>
    <dgm:pt modelId="{CFBB9D21-A617-FE40-982D-799C9782FDC6}" type="sibTrans" cxnId="{C54800D6-1508-4243-B265-D66C8D5607CB}">
      <dgm:prSet/>
      <dgm:spPr/>
      <dgm:t>
        <a:bodyPr/>
        <a:lstStyle/>
        <a:p>
          <a:endParaRPr lang="en-US"/>
        </a:p>
      </dgm:t>
    </dgm:pt>
    <dgm:pt modelId="{BA3EF875-D88A-CF48-A371-BF7EA9C4508D}">
      <dgm:prSet phldrT="[Text]"/>
      <dgm:spPr/>
      <dgm:t>
        <a:bodyPr/>
        <a:lstStyle/>
        <a:p>
          <a:r>
            <a:rPr lang="en-US" dirty="0" err="1"/>
            <a:t>產能充沛</a:t>
          </a:r>
          <a:endParaRPr lang="en-US" dirty="0"/>
        </a:p>
      </dgm:t>
    </dgm:pt>
    <dgm:pt modelId="{F1523628-1C4D-B549-97BC-286B2F7299EA}" type="parTrans" cxnId="{D9DC4D28-CE68-654D-821D-19A8D72DFD52}">
      <dgm:prSet/>
      <dgm:spPr/>
      <dgm:t>
        <a:bodyPr/>
        <a:lstStyle/>
        <a:p>
          <a:endParaRPr lang="en-US"/>
        </a:p>
      </dgm:t>
    </dgm:pt>
    <dgm:pt modelId="{494DB041-575B-3F4C-9FF0-F3A800B07A6C}" type="sibTrans" cxnId="{D9DC4D28-CE68-654D-821D-19A8D72DFD52}">
      <dgm:prSet/>
      <dgm:spPr/>
      <dgm:t>
        <a:bodyPr/>
        <a:lstStyle/>
        <a:p>
          <a:endParaRPr lang="en-US"/>
        </a:p>
      </dgm:t>
    </dgm:pt>
    <dgm:pt modelId="{8BDB87B0-FDDB-9844-A460-6858091DA0B9}">
      <dgm:prSet phldrT="[Text]"/>
      <dgm:spPr/>
      <dgm:t>
        <a:bodyPr/>
        <a:lstStyle/>
        <a:p>
          <a:r>
            <a:rPr lang="en-US" dirty="0" err="1"/>
            <a:t>直接人力充沛</a:t>
          </a:r>
          <a:endParaRPr lang="en-US" dirty="0"/>
        </a:p>
      </dgm:t>
    </dgm:pt>
    <dgm:pt modelId="{6B236C03-F6CE-C04E-812F-7F5651767957}" type="parTrans" cxnId="{2B7442CE-AA87-7B40-B96B-E4CDE3ABBB91}">
      <dgm:prSet/>
      <dgm:spPr/>
      <dgm:t>
        <a:bodyPr/>
        <a:lstStyle/>
        <a:p>
          <a:endParaRPr lang="en-US"/>
        </a:p>
      </dgm:t>
    </dgm:pt>
    <dgm:pt modelId="{C1EE64CE-5A3A-0849-A028-0F0B854B5677}" type="sibTrans" cxnId="{2B7442CE-AA87-7B40-B96B-E4CDE3ABBB91}">
      <dgm:prSet/>
      <dgm:spPr/>
      <dgm:t>
        <a:bodyPr/>
        <a:lstStyle/>
        <a:p>
          <a:endParaRPr lang="en-US"/>
        </a:p>
      </dgm:t>
    </dgm:pt>
    <dgm:pt modelId="{DFFD582E-F717-B24B-87C7-D6D50656F6DB}">
      <dgm:prSet phldrT="[Text]"/>
      <dgm:spPr/>
      <dgm:t>
        <a:bodyPr/>
        <a:lstStyle/>
        <a:p>
          <a:r>
            <a:rPr lang="en-US" dirty="0" err="1"/>
            <a:t>投入自動化生產</a:t>
          </a:r>
          <a:endParaRPr lang="en-US" dirty="0"/>
        </a:p>
      </dgm:t>
    </dgm:pt>
    <dgm:pt modelId="{ADEB2094-F559-884E-82AC-3490FA694578}" type="parTrans" cxnId="{266B1CBC-0717-B649-9E11-415A83156CCA}">
      <dgm:prSet/>
      <dgm:spPr/>
      <dgm:t>
        <a:bodyPr/>
        <a:lstStyle/>
        <a:p>
          <a:endParaRPr lang="en-US"/>
        </a:p>
      </dgm:t>
    </dgm:pt>
    <dgm:pt modelId="{5CF425AB-3899-A646-9CFE-9035C5FD4E01}" type="sibTrans" cxnId="{266B1CBC-0717-B649-9E11-415A83156CCA}">
      <dgm:prSet/>
      <dgm:spPr/>
      <dgm:t>
        <a:bodyPr/>
        <a:lstStyle/>
        <a:p>
          <a:endParaRPr lang="en-US"/>
        </a:p>
      </dgm:t>
    </dgm:pt>
    <dgm:pt modelId="{CAB831BE-B930-4845-BCD4-B00D7D7DB5D4}" type="pres">
      <dgm:prSet presAssocID="{ED3C64BD-D998-F342-A7DB-176BA053336A}" presName="Name0" presStyleCnt="0">
        <dgm:presLayoutVars>
          <dgm:chMax val="7"/>
          <dgm:dir/>
          <dgm:animLvl val="lvl"/>
          <dgm:resizeHandles val="exact"/>
        </dgm:presLayoutVars>
      </dgm:prSet>
      <dgm:spPr/>
      <dgm:t>
        <a:bodyPr/>
        <a:lstStyle/>
        <a:p>
          <a:endParaRPr lang="zh-TW" altLang="en-US"/>
        </a:p>
      </dgm:t>
    </dgm:pt>
    <dgm:pt modelId="{EC40AD27-4F6E-0E4B-A4EA-B3BA2BD13079}" type="pres">
      <dgm:prSet presAssocID="{883C3120-5E68-0148-87F4-2071599DE69E}" presName="circle1" presStyleLbl="node1" presStyleIdx="0" presStyleCnt="3"/>
      <dgm:spPr/>
    </dgm:pt>
    <dgm:pt modelId="{9CC61E73-B553-0A4D-995E-E1E4AEB30966}" type="pres">
      <dgm:prSet presAssocID="{883C3120-5E68-0148-87F4-2071599DE69E}" presName="space" presStyleCnt="0"/>
      <dgm:spPr/>
    </dgm:pt>
    <dgm:pt modelId="{B8FD99E5-F71F-3B47-8809-5D05E2A3C3AD}" type="pres">
      <dgm:prSet presAssocID="{883C3120-5E68-0148-87F4-2071599DE69E}" presName="rect1" presStyleLbl="alignAcc1" presStyleIdx="0" presStyleCnt="3"/>
      <dgm:spPr/>
      <dgm:t>
        <a:bodyPr/>
        <a:lstStyle/>
        <a:p>
          <a:endParaRPr lang="zh-TW" altLang="en-US"/>
        </a:p>
      </dgm:t>
    </dgm:pt>
    <dgm:pt modelId="{360441B6-4E40-A64C-85A2-5ED10976F01C}" type="pres">
      <dgm:prSet presAssocID="{FA566BA5-9136-6848-A2B3-674CAFC7E99A}" presName="vertSpace2" presStyleLbl="node1" presStyleIdx="0" presStyleCnt="3"/>
      <dgm:spPr/>
    </dgm:pt>
    <dgm:pt modelId="{33AA1525-927B-E34E-B313-E79339BBFB6F}" type="pres">
      <dgm:prSet presAssocID="{FA566BA5-9136-6848-A2B3-674CAFC7E99A}" presName="circle2" presStyleLbl="node1" presStyleIdx="1" presStyleCnt="3"/>
      <dgm:spPr/>
    </dgm:pt>
    <dgm:pt modelId="{FAAD2807-EFB2-E147-828E-D9A922B20272}" type="pres">
      <dgm:prSet presAssocID="{FA566BA5-9136-6848-A2B3-674CAFC7E99A}" presName="rect2" presStyleLbl="alignAcc1" presStyleIdx="1" presStyleCnt="3"/>
      <dgm:spPr/>
      <dgm:t>
        <a:bodyPr/>
        <a:lstStyle/>
        <a:p>
          <a:endParaRPr lang="zh-TW" altLang="en-US"/>
        </a:p>
      </dgm:t>
    </dgm:pt>
    <dgm:pt modelId="{5A4CD70D-E0FA-0D49-8E6B-0295E9F34139}" type="pres">
      <dgm:prSet presAssocID="{BA3EF875-D88A-CF48-A371-BF7EA9C4508D}" presName="vertSpace3" presStyleLbl="node1" presStyleIdx="1" presStyleCnt="3"/>
      <dgm:spPr/>
    </dgm:pt>
    <dgm:pt modelId="{241319CD-F057-564C-BCA5-3811C2C13E82}" type="pres">
      <dgm:prSet presAssocID="{BA3EF875-D88A-CF48-A371-BF7EA9C4508D}" presName="circle3" presStyleLbl="node1" presStyleIdx="2" presStyleCnt="3"/>
      <dgm:spPr/>
    </dgm:pt>
    <dgm:pt modelId="{67179B59-94C6-6840-B5B1-74425991B1F1}" type="pres">
      <dgm:prSet presAssocID="{BA3EF875-D88A-CF48-A371-BF7EA9C4508D}" presName="rect3" presStyleLbl="alignAcc1" presStyleIdx="2" presStyleCnt="3" custLinFactNeighborX="2487" custLinFactNeighborY="8746"/>
      <dgm:spPr/>
      <dgm:t>
        <a:bodyPr/>
        <a:lstStyle/>
        <a:p>
          <a:endParaRPr lang="zh-TW" altLang="en-US"/>
        </a:p>
      </dgm:t>
    </dgm:pt>
    <dgm:pt modelId="{23AB5C14-D308-214D-A541-E59EAFD11E0C}" type="pres">
      <dgm:prSet presAssocID="{883C3120-5E68-0148-87F4-2071599DE69E}" presName="rect1ParTx" presStyleLbl="alignAcc1" presStyleIdx="2" presStyleCnt="3">
        <dgm:presLayoutVars>
          <dgm:chMax val="1"/>
          <dgm:bulletEnabled val="1"/>
        </dgm:presLayoutVars>
      </dgm:prSet>
      <dgm:spPr/>
      <dgm:t>
        <a:bodyPr/>
        <a:lstStyle/>
        <a:p>
          <a:endParaRPr lang="zh-TW" altLang="en-US"/>
        </a:p>
      </dgm:t>
    </dgm:pt>
    <dgm:pt modelId="{A18B53A1-27F3-7348-BC2C-1F9B74ADF81F}" type="pres">
      <dgm:prSet presAssocID="{883C3120-5E68-0148-87F4-2071599DE69E}" presName="rect1ChTx" presStyleLbl="alignAcc1" presStyleIdx="2" presStyleCnt="3">
        <dgm:presLayoutVars>
          <dgm:bulletEnabled val="1"/>
        </dgm:presLayoutVars>
      </dgm:prSet>
      <dgm:spPr/>
      <dgm:t>
        <a:bodyPr/>
        <a:lstStyle/>
        <a:p>
          <a:endParaRPr lang="zh-TW" altLang="en-US"/>
        </a:p>
      </dgm:t>
    </dgm:pt>
    <dgm:pt modelId="{757F0468-59C2-C44B-AE1A-D2B39ADD4B18}" type="pres">
      <dgm:prSet presAssocID="{FA566BA5-9136-6848-A2B3-674CAFC7E99A}" presName="rect2ParTx" presStyleLbl="alignAcc1" presStyleIdx="2" presStyleCnt="3">
        <dgm:presLayoutVars>
          <dgm:chMax val="1"/>
          <dgm:bulletEnabled val="1"/>
        </dgm:presLayoutVars>
      </dgm:prSet>
      <dgm:spPr/>
      <dgm:t>
        <a:bodyPr/>
        <a:lstStyle/>
        <a:p>
          <a:endParaRPr lang="zh-TW" altLang="en-US"/>
        </a:p>
      </dgm:t>
    </dgm:pt>
    <dgm:pt modelId="{94AC72BF-635A-2940-94D7-B5DA871FCCFC}" type="pres">
      <dgm:prSet presAssocID="{FA566BA5-9136-6848-A2B3-674CAFC7E99A}" presName="rect2ChTx" presStyleLbl="alignAcc1" presStyleIdx="2" presStyleCnt="3">
        <dgm:presLayoutVars>
          <dgm:bulletEnabled val="1"/>
        </dgm:presLayoutVars>
      </dgm:prSet>
      <dgm:spPr/>
      <dgm:t>
        <a:bodyPr/>
        <a:lstStyle/>
        <a:p>
          <a:endParaRPr lang="zh-TW" altLang="en-US"/>
        </a:p>
      </dgm:t>
    </dgm:pt>
    <dgm:pt modelId="{79813B61-704A-654C-8EBF-A3D190039E2D}" type="pres">
      <dgm:prSet presAssocID="{BA3EF875-D88A-CF48-A371-BF7EA9C4508D}" presName="rect3ParTx" presStyleLbl="alignAcc1" presStyleIdx="2" presStyleCnt="3">
        <dgm:presLayoutVars>
          <dgm:chMax val="1"/>
          <dgm:bulletEnabled val="1"/>
        </dgm:presLayoutVars>
      </dgm:prSet>
      <dgm:spPr/>
      <dgm:t>
        <a:bodyPr/>
        <a:lstStyle/>
        <a:p>
          <a:endParaRPr lang="zh-TW" altLang="en-US"/>
        </a:p>
      </dgm:t>
    </dgm:pt>
    <dgm:pt modelId="{9A82A2D9-905F-7A40-B081-0A3346930C5A}" type="pres">
      <dgm:prSet presAssocID="{BA3EF875-D88A-CF48-A371-BF7EA9C4508D}" presName="rect3ChTx" presStyleLbl="alignAcc1" presStyleIdx="2" presStyleCnt="3">
        <dgm:presLayoutVars>
          <dgm:bulletEnabled val="1"/>
        </dgm:presLayoutVars>
      </dgm:prSet>
      <dgm:spPr/>
      <dgm:t>
        <a:bodyPr/>
        <a:lstStyle/>
        <a:p>
          <a:endParaRPr lang="zh-TW" altLang="en-US"/>
        </a:p>
      </dgm:t>
    </dgm:pt>
  </dgm:ptLst>
  <dgm:cxnLst>
    <dgm:cxn modelId="{9091A9B3-E3C0-064B-9121-DA120B9BC982}" srcId="{883C3120-5E68-0148-87F4-2071599DE69E}" destId="{19DC9092-02C1-6344-BE18-16261A21B375}" srcOrd="0" destOrd="0" parTransId="{4EFDA7DA-F9D5-1E45-B7A0-B5809542A59E}" sibTransId="{42E7CA17-44C6-9C42-86C2-53286E8F51AB}"/>
    <dgm:cxn modelId="{10BEA602-6113-8847-95A1-43D93877AE9B}" type="presOf" srcId="{DFFD582E-F717-B24B-87C7-D6D50656F6DB}" destId="{9A82A2D9-905F-7A40-B081-0A3346930C5A}" srcOrd="0" destOrd="1" presId="urn:microsoft.com/office/officeart/2005/8/layout/target3"/>
    <dgm:cxn modelId="{EAFCAEE0-54FF-8A42-8EBF-C8FC66253427}" type="presOf" srcId="{19DC9092-02C1-6344-BE18-16261A21B375}" destId="{A18B53A1-27F3-7348-BC2C-1F9B74ADF81F}" srcOrd="0" destOrd="0" presId="urn:microsoft.com/office/officeart/2005/8/layout/target3"/>
    <dgm:cxn modelId="{C54800D6-1508-4243-B265-D66C8D5607CB}" srcId="{FA566BA5-9136-6848-A2B3-674CAFC7E99A}" destId="{E18A4018-1DFF-9041-B087-D24837AF36E3}" srcOrd="1" destOrd="0" parTransId="{801FED1A-06D7-7C4D-825D-B6E3B256FEA4}" sibTransId="{CFBB9D21-A617-FE40-982D-799C9782FDC6}"/>
    <dgm:cxn modelId="{7C9155C6-59BE-7E41-8CC8-5658B741BA8E}" srcId="{883C3120-5E68-0148-87F4-2071599DE69E}" destId="{03FA4393-577F-6C4A-8614-F309A6421D26}" srcOrd="1" destOrd="0" parTransId="{321A2184-5645-054B-A364-CFC5F4C81C4B}" sibTransId="{E879F296-1B5B-1948-B76B-5FC11A5F1874}"/>
    <dgm:cxn modelId="{70606141-5FAE-3C4F-9ED7-8670DE066681}" type="presOf" srcId="{BA3EF875-D88A-CF48-A371-BF7EA9C4508D}" destId="{67179B59-94C6-6840-B5B1-74425991B1F1}" srcOrd="0" destOrd="0" presId="urn:microsoft.com/office/officeart/2005/8/layout/target3"/>
    <dgm:cxn modelId="{C2E025AF-D032-8447-A685-E83587BDB37D}" srcId="{ED3C64BD-D998-F342-A7DB-176BA053336A}" destId="{FA566BA5-9136-6848-A2B3-674CAFC7E99A}" srcOrd="1" destOrd="0" parTransId="{CAD37A8D-FA2F-5F49-BD27-C90E54AA47E8}" sibTransId="{5CBE279F-61B8-2849-B254-6944D9473EBA}"/>
    <dgm:cxn modelId="{6D7EFB3C-F086-F94E-BB77-0755A4BBB50C}" srcId="{FA566BA5-9136-6848-A2B3-674CAFC7E99A}" destId="{B535012A-2FFA-7543-9739-84542E1CC59B}" srcOrd="0" destOrd="0" parTransId="{B4013E57-4AC5-9442-A06B-A8B57B7743B0}" sibTransId="{FCEA8D0F-8BFA-8449-B1C9-E2F89C1DC7E9}"/>
    <dgm:cxn modelId="{74CA3D4E-0144-1F46-9686-17F5BF513256}" type="presOf" srcId="{883C3120-5E68-0148-87F4-2071599DE69E}" destId="{B8FD99E5-F71F-3B47-8809-5D05E2A3C3AD}" srcOrd="0" destOrd="0" presId="urn:microsoft.com/office/officeart/2005/8/layout/target3"/>
    <dgm:cxn modelId="{387A3F89-4D3B-954B-B526-B3F03BBCD1BD}" type="presOf" srcId="{ED3C64BD-D998-F342-A7DB-176BA053336A}" destId="{CAB831BE-B930-4845-BCD4-B00D7D7DB5D4}" srcOrd="0" destOrd="0" presId="urn:microsoft.com/office/officeart/2005/8/layout/target3"/>
    <dgm:cxn modelId="{3DC8C865-8125-5444-A3E5-A30D39F80D3D}" type="presOf" srcId="{BA3EF875-D88A-CF48-A371-BF7EA9C4508D}" destId="{79813B61-704A-654C-8EBF-A3D190039E2D}" srcOrd="1" destOrd="0" presId="urn:microsoft.com/office/officeart/2005/8/layout/target3"/>
    <dgm:cxn modelId="{C3E6726C-B599-4742-872F-77B1EA708497}" type="presOf" srcId="{E18A4018-1DFF-9041-B087-D24837AF36E3}" destId="{94AC72BF-635A-2940-94D7-B5DA871FCCFC}" srcOrd="0" destOrd="1" presId="urn:microsoft.com/office/officeart/2005/8/layout/target3"/>
    <dgm:cxn modelId="{82FA056D-D6CC-7A4C-8347-30AA676DAA44}" type="presOf" srcId="{FA566BA5-9136-6848-A2B3-674CAFC7E99A}" destId="{FAAD2807-EFB2-E147-828E-D9A922B20272}" srcOrd="0" destOrd="0" presId="urn:microsoft.com/office/officeart/2005/8/layout/target3"/>
    <dgm:cxn modelId="{35C6BD48-9A70-FF4D-A284-EF9F41859BEC}" srcId="{ED3C64BD-D998-F342-A7DB-176BA053336A}" destId="{883C3120-5E68-0148-87F4-2071599DE69E}" srcOrd="0" destOrd="0" parTransId="{F66F74DA-4698-A94A-93E1-901688BE3B6E}" sibTransId="{3BE5B31C-E029-2B46-ADFA-D0BAF85C07EE}"/>
    <dgm:cxn modelId="{D9DC4D28-CE68-654D-821D-19A8D72DFD52}" srcId="{ED3C64BD-D998-F342-A7DB-176BA053336A}" destId="{BA3EF875-D88A-CF48-A371-BF7EA9C4508D}" srcOrd="2" destOrd="0" parTransId="{F1523628-1C4D-B549-97BC-286B2F7299EA}" sibTransId="{494DB041-575B-3F4C-9FF0-F3A800B07A6C}"/>
    <dgm:cxn modelId="{88FA518D-096D-244A-BB97-2A0D690BC845}" type="presOf" srcId="{03FA4393-577F-6C4A-8614-F309A6421D26}" destId="{A18B53A1-27F3-7348-BC2C-1F9B74ADF81F}" srcOrd="0" destOrd="1" presId="urn:microsoft.com/office/officeart/2005/8/layout/target3"/>
    <dgm:cxn modelId="{2B7442CE-AA87-7B40-B96B-E4CDE3ABBB91}" srcId="{BA3EF875-D88A-CF48-A371-BF7EA9C4508D}" destId="{8BDB87B0-FDDB-9844-A460-6858091DA0B9}" srcOrd="0" destOrd="0" parTransId="{6B236C03-F6CE-C04E-812F-7F5651767957}" sibTransId="{C1EE64CE-5A3A-0849-A028-0F0B854B5677}"/>
    <dgm:cxn modelId="{1B4A7733-FFB3-D447-828E-700F7CC74FA4}" type="presOf" srcId="{8BDB87B0-FDDB-9844-A460-6858091DA0B9}" destId="{9A82A2D9-905F-7A40-B081-0A3346930C5A}" srcOrd="0" destOrd="0" presId="urn:microsoft.com/office/officeart/2005/8/layout/target3"/>
    <dgm:cxn modelId="{950A9FA0-6E22-4543-8211-0BDC1732095F}" type="presOf" srcId="{FA566BA5-9136-6848-A2B3-674CAFC7E99A}" destId="{757F0468-59C2-C44B-AE1A-D2B39ADD4B18}" srcOrd="1" destOrd="0" presId="urn:microsoft.com/office/officeart/2005/8/layout/target3"/>
    <dgm:cxn modelId="{D1977DB9-EB72-D34F-80AF-4514CDE0D3DB}" type="presOf" srcId="{B535012A-2FFA-7543-9739-84542E1CC59B}" destId="{94AC72BF-635A-2940-94D7-B5DA871FCCFC}" srcOrd="0" destOrd="0" presId="urn:microsoft.com/office/officeart/2005/8/layout/target3"/>
    <dgm:cxn modelId="{A426465A-9658-0041-ACFF-1C410245E7C3}" type="presOf" srcId="{883C3120-5E68-0148-87F4-2071599DE69E}" destId="{23AB5C14-D308-214D-A541-E59EAFD11E0C}" srcOrd="1" destOrd="0" presId="urn:microsoft.com/office/officeart/2005/8/layout/target3"/>
    <dgm:cxn modelId="{266B1CBC-0717-B649-9E11-415A83156CCA}" srcId="{BA3EF875-D88A-CF48-A371-BF7EA9C4508D}" destId="{DFFD582E-F717-B24B-87C7-D6D50656F6DB}" srcOrd="1" destOrd="0" parTransId="{ADEB2094-F559-884E-82AC-3490FA694578}" sibTransId="{5CF425AB-3899-A646-9CFE-9035C5FD4E01}"/>
    <dgm:cxn modelId="{22B035F4-23C1-9446-A35C-C0E4F2F0E60B}" type="presParOf" srcId="{CAB831BE-B930-4845-BCD4-B00D7D7DB5D4}" destId="{EC40AD27-4F6E-0E4B-A4EA-B3BA2BD13079}" srcOrd="0" destOrd="0" presId="urn:microsoft.com/office/officeart/2005/8/layout/target3"/>
    <dgm:cxn modelId="{A0E2CBDB-79C4-0747-B5B5-2756B30730AD}" type="presParOf" srcId="{CAB831BE-B930-4845-BCD4-B00D7D7DB5D4}" destId="{9CC61E73-B553-0A4D-995E-E1E4AEB30966}" srcOrd="1" destOrd="0" presId="urn:microsoft.com/office/officeart/2005/8/layout/target3"/>
    <dgm:cxn modelId="{A7A660D9-59DE-7346-87F3-39B4FADE557D}" type="presParOf" srcId="{CAB831BE-B930-4845-BCD4-B00D7D7DB5D4}" destId="{B8FD99E5-F71F-3B47-8809-5D05E2A3C3AD}" srcOrd="2" destOrd="0" presId="urn:microsoft.com/office/officeart/2005/8/layout/target3"/>
    <dgm:cxn modelId="{7BF7F6F5-E2A5-FA45-B7DB-C9B3D727A50F}" type="presParOf" srcId="{CAB831BE-B930-4845-BCD4-B00D7D7DB5D4}" destId="{360441B6-4E40-A64C-85A2-5ED10976F01C}" srcOrd="3" destOrd="0" presId="urn:microsoft.com/office/officeart/2005/8/layout/target3"/>
    <dgm:cxn modelId="{D8592176-FC4F-E04D-B3F5-9C417443B4C7}" type="presParOf" srcId="{CAB831BE-B930-4845-BCD4-B00D7D7DB5D4}" destId="{33AA1525-927B-E34E-B313-E79339BBFB6F}" srcOrd="4" destOrd="0" presId="urn:microsoft.com/office/officeart/2005/8/layout/target3"/>
    <dgm:cxn modelId="{909ADD49-DEE4-F246-A2B3-28D838CE57E5}" type="presParOf" srcId="{CAB831BE-B930-4845-BCD4-B00D7D7DB5D4}" destId="{FAAD2807-EFB2-E147-828E-D9A922B20272}" srcOrd="5" destOrd="0" presId="urn:microsoft.com/office/officeart/2005/8/layout/target3"/>
    <dgm:cxn modelId="{8A4EB694-08D3-D549-9BAA-3295466BCE66}" type="presParOf" srcId="{CAB831BE-B930-4845-BCD4-B00D7D7DB5D4}" destId="{5A4CD70D-E0FA-0D49-8E6B-0295E9F34139}" srcOrd="6" destOrd="0" presId="urn:microsoft.com/office/officeart/2005/8/layout/target3"/>
    <dgm:cxn modelId="{DE0B64D0-118C-F44F-8C05-A778756FD00B}" type="presParOf" srcId="{CAB831BE-B930-4845-BCD4-B00D7D7DB5D4}" destId="{241319CD-F057-564C-BCA5-3811C2C13E82}" srcOrd="7" destOrd="0" presId="urn:microsoft.com/office/officeart/2005/8/layout/target3"/>
    <dgm:cxn modelId="{F79A1CEC-688D-8940-BDD5-7A5C49A68487}" type="presParOf" srcId="{CAB831BE-B930-4845-BCD4-B00D7D7DB5D4}" destId="{67179B59-94C6-6840-B5B1-74425991B1F1}" srcOrd="8" destOrd="0" presId="urn:microsoft.com/office/officeart/2005/8/layout/target3"/>
    <dgm:cxn modelId="{F8186488-7094-6D4C-AA33-AC787C34A4C5}" type="presParOf" srcId="{CAB831BE-B930-4845-BCD4-B00D7D7DB5D4}" destId="{23AB5C14-D308-214D-A541-E59EAFD11E0C}" srcOrd="9" destOrd="0" presId="urn:microsoft.com/office/officeart/2005/8/layout/target3"/>
    <dgm:cxn modelId="{541C9652-2364-0648-9AB3-053D92CC8D88}" type="presParOf" srcId="{CAB831BE-B930-4845-BCD4-B00D7D7DB5D4}" destId="{A18B53A1-27F3-7348-BC2C-1F9B74ADF81F}" srcOrd="10" destOrd="0" presId="urn:microsoft.com/office/officeart/2005/8/layout/target3"/>
    <dgm:cxn modelId="{1ECBD6A9-1585-7E41-AAAB-0C3F0F9632DD}" type="presParOf" srcId="{CAB831BE-B930-4845-BCD4-B00D7D7DB5D4}" destId="{757F0468-59C2-C44B-AE1A-D2B39ADD4B18}" srcOrd="11" destOrd="0" presId="urn:microsoft.com/office/officeart/2005/8/layout/target3"/>
    <dgm:cxn modelId="{94F564FC-9195-4E47-A69C-60F0E538CA0C}" type="presParOf" srcId="{CAB831BE-B930-4845-BCD4-B00D7D7DB5D4}" destId="{94AC72BF-635A-2940-94D7-B5DA871FCCFC}" srcOrd="12" destOrd="0" presId="urn:microsoft.com/office/officeart/2005/8/layout/target3"/>
    <dgm:cxn modelId="{841B6875-A13F-AF4A-AB1F-2EA6FD32637F}" type="presParOf" srcId="{CAB831BE-B930-4845-BCD4-B00D7D7DB5D4}" destId="{79813B61-704A-654C-8EBF-A3D190039E2D}" srcOrd="13" destOrd="0" presId="urn:microsoft.com/office/officeart/2005/8/layout/target3"/>
    <dgm:cxn modelId="{A6807A59-D3A4-FA4C-A077-C63523D63DCD}" type="presParOf" srcId="{CAB831BE-B930-4845-BCD4-B00D7D7DB5D4}" destId="{9A82A2D9-905F-7A40-B081-0A3346930C5A}" srcOrd="14" destOrd="0" presId="urn:microsoft.com/office/officeart/2005/8/layout/targe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10BB37-47B8-0549-9504-579D7470398A}" type="doc">
      <dgm:prSet loTypeId="urn:microsoft.com/office/officeart/2005/8/layout/chevron1" loCatId="" qsTypeId="urn:microsoft.com/office/officeart/2005/8/quickstyle/simple1" qsCatId="simple" csTypeId="urn:microsoft.com/office/officeart/2005/8/colors/colorful1" csCatId="colorful" phldr="1"/>
      <dgm:spPr/>
      <dgm:t>
        <a:bodyPr/>
        <a:lstStyle/>
        <a:p>
          <a:endParaRPr lang="en-US"/>
        </a:p>
      </dgm:t>
    </dgm:pt>
    <dgm:pt modelId="{DED1196E-F65E-7A49-AC43-7299C128AE58}">
      <dgm:prSet phldrT="[Text]" custT="1"/>
      <dgm:spPr/>
      <dgm:t>
        <a:bodyPr/>
        <a:lstStyle/>
        <a:p>
          <a:r>
            <a:rPr lang="en-US" sz="2800" dirty="0" err="1">
              <a:solidFill>
                <a:schemeClr val="tx1">
                  <a:lumMod val="50000"/>
                </a:schemeClr>
              </a:solidFill>
            </a:rPr>
            <a:t>醫療</a:t>
          </a:r>
          <a:endParaRPr lang="en-US" sz="2800" dirty="0">
            <a:solidFill>
              <a:schemeClr val="tx1">
                <a:lumMod val="50000"/>
              </a:schemeClr>
            </a:solidFill>
          </a:endParaRPr>
        </a:p>
      </dgm:t>
    </dgm:pt>
    <dgm:pt modelId="{13426F08-B3C8-EF4A-9937-8645752608B8}" type="parTrans" cxnId="{C9221FDC-9F7E-164D-B183-3B12E39DB6F5}">
      <dgm:prSet/>
      <dgm:spPr/>
      <dgm:t>
        <a:bodyPr/>
        <a:lstStyle/>
        <a:p>
          <a:endParaRPr lang="en-US"/>
        </a:p>
      </dgm:t>
    </dgm:pt>
    <dgm:pt modelId="{656D5BB6-9926-DB4D-B25B-19F6063A6A7C}" type="sibTrans" cxnId="{C9221FDC-9F7E-164D-B183-3B12E39DB6F5}">
      <dgm:prSet/>
      <dgm:spPr/>
      <dgm:t>
        <a:bodyPr/>
        <a:lstStyle/>
        <a:p>
          <a:endParaRPr lang="en-US"/>
        </a:p>
      </dgm:t>
    </dgm:pt>
    <dgm:pt modelId="{18F744D3-572A-BB4A-9B42-DBACCB487DB1}">
      <dgm:prSet phldrT="[Text]" custT="1"/>
      <dgm:spPr/>
      <dgm:t>
        <a:bodyPr/>
        <a:lstStyle/>
        <a:p>
          <a:r>
            <a:rPr lang="en-US" sz="2800" dirty="0" err="1">
              <a:solidFill>
                <a:schemeClr val="tx1">
                  <a:lumMod val="50000"/>
                </a:schemeClr>
              </a:solidFill>
            </a:rPr>
            <a:t>通訊</a:t>
          </a:r>
          <a:endParaRPr lang="en-US" sz="2800" dirty="0">
            <a:solidFill>
              <a:schemeClr val="tx1">
                <a:lumMod val="50000"/>
              </a:schemeClr>
            </a:solidFill>
          </a:endParaRPr>
        </a:p>
      </dgm:t>
    </dgm:pt>
    <dgm:pt modelId="{0EF3CAA6-5172-8141-9E31-CEA97C509F1F}" type="parTrans" cxnId="{0D1009A1-8489-CC40-952B-A20B9EC96875}">
      <dgm:prSet/>
      <dgm:spPr/>
      <dgm:t>
        <a:bodyPr/>
        <a:lstStyle/>
        <a:p>
          <a:endParaRPr lang="en-US"/>
        </a:p>
      </dgm:t>
    </dgm:pt>
    <dgm:pt modelId="{4B383DD6-6F9E-9649-9CF2-47B4C32C5ADB}" type="sibTrans" cxnId="{0D1009A1-8489-CC40-952B-A20B9EC96875}">
      <dgm:prSet/>
      <dgm:spPr/>
      <dgm:t>
        <a:bodyPr/>
        <a:lstStyle/>
        <a:p>
          <a:endParaRPr lang="en-US"/>
        </a:p>
      </dgm:t>
    </dgm:pt>
    <dgm:pt modelId="{EDD32FC8-D3AD-0549-A709-61525BDCFD50}">
      <dgm:prSet phldrT="[Text]" custT="1"/>
      <dgm:spPr/>
      <dgm:t>
        <a:bodyPr/>
        <a:lstStyle/>
        <a:p>
          <a:r>
            <a:rPr lang="en-US" sz="2800" dirty="0" err="1">
              <a:solidFill>
                <a:schemeClr val="tx1">
                  <a:lumMod val="50000"/>
                </a:schemeClr>
              </a:solidFill>
            </a:rPr>
            <a:t>環保</a:t>
          </a:r>
          <a:endParaRPr lang="en-US" sz="2800" dirty="0">
            <a:solidFill>
              <a:schemeClr val="tx1">
                <a:lumMod val="50000"/>
              </a:schemeClr>
            </a:solidFill>
          </a:endParaRPr>
        </a:p>
      </dgm:t>
    </dgm:pt>
    <dgm:pt modelId="{94E48F9C-3226-CB4B-8B2C-B02F94A58443}" type="parTrans" cxnId="{C1A2C29A-7019-8C49-BDAA-2B7EB953C741}">
      <dgm:prSet/>
      <dgm:spPr/>
      <dgm:t>
        <a:bodyPr/>
        <a:lstStyle/>
        <a:p>
          <a:endParaRPr lang="en-US"/>
        </a:p>
      </dgm:t>
    </dgm:pt>
    <dgm:pt modelId="{878D527F-1D73-8D45-9807-F8CD8853F281}" type="sibTrans" cxnId="{C1A2C29A-7019-8C49-BDAA-2B7EB953C741}">
      <dgm:prSet/>
      <dgm:spPr/>
      <dgm:t>
        <a:bodyPr/>
        <a:lstStyle/>
        <a:p>
          <a:endParaRPr lang="en-US"/>
        </a:p>
      </dgm:t>
    </dgm:pt>
    <dgm:pt modelId="{AAB64091-521B-3E48-A2BD-07D16A12DB42}">
      <dgm:prSet phldrT="[Text]" custT="1"/>
      <dgm:spPr/>
      <dgm:t>
        <a:bodyPr/>
        <a:lstStyle/>
        <a:p>
          <a:r>
            <a:rPr lang="en-US" sz="2800" dirty="0" err="1">
              <a:solidFill>
                <a:schemeClr val="tx1">
                  <a:lumMod val="50000"/>
                </a:schemeClr>
              </a:solidFill>
            </a:rPr>
            <a:t>工業</a:t>
          </a:r>
          <a:endParaRPr lang="en-US" sz="2800" dirty="0">
            <a:solidFill>
              <a:schemeClr val="tx1">
                <a:lumMod val="50000"/>
              </a:schemeClr>
            </a:solidFill>
          </a:endParaRPr>
        </a:p>
      </dgm:t>
    </dgm:pt>
    <dgm:pt modelId="{1BDB3CBF-E8AA-2E44-9148-7D13EB96A23E}" type="parTrans" cxnId="{8C8E262D-66B6-2C45-9E53-2B401CD008AC}">
      <dgm:prSet/>
      <dgm:spPr/>
      <dgm:t>
        <a:bodyPr/>
        <a:lstStyle/>
        <a:p>
          <a:endParaRPr lang="en-US"/>
        </a:p>
      </dgm:t>
    </dgm:pt>
    <dgm:pt modelId="{79F68382-7E33-C743-B7CA-F13973C3496D}" type="sibTrans" cxnId="{8C8E262D-66B6-2C45-9E53-2B401CD008AC}">
      <dgm:prSet/>
      <dgm:spPr/>
      <dgm:t>
        <a:bodyPr/>
        <a:lstStyle/>
        <a:p>
          <a:endParaRPr lang="en-US"/>
        </a:p>
      </dgm:t>
    </dgm:pt>
    <dgm:pt modelId="{9689A4E1-2647-BA45-BE37-838EC9EB0D9C}">
      <dgm:prSet custT="1"/>
      <dgm:spPr/>
      <dgm:t>
        <a:bodyPr/>
        <a:lstStyle/>
        <a:p>
          <a:r>
            <a:rPr lang="en-US" sz="2800" dirty="0" err="1">
              <a:solidFill>
                <a:schemeClr val="tx1">
                  <a:lumMod val="50000"/>
                </a:schemeClr>
              </a:solidFill>
            </a:rPr>
            <a:t>高速傳輸</a:t>
          </a:r>
          <a:endParaRPr lang="en-US" sz="2800" dirty="0">
            <a:solidFill>
              <a:schemeClr val="tx1">
                <a:lumMod val="50000"/>
              </a:schemeClr>
            </a:solidFill>
          </a:endParaRPr>
        </a:p>
      </dgm:t>
    </dgm:pt>
    <dgm:pt modelId="{14C0FA1F-C196-294A-B6F9-8C4F89B1231B}" type="parTrans" cxnId="{02328DE9-F888-2D41-8FF9-FD7B7396D318}">
      <dgm:prSet/>
      <dgm:spPr/>
      <dgm:t>
        <a:bodyPr/>
        <a:lstStyle/>
        <a:p>
          <a:endParaRPr lang="en-US"/>
        </a:p>
      </dgm:t>
    </dgm:pt>
    <dgm:pt modelId="{D3D3A370-4E85-7445-83C6-1759804E8C58}" type="sibTrans" cxnId="{02328DE9-F888-2D41-8FF9-FD7B7396D318}">
      <dgm:prSet/>
      <dgm:spPr/>
      <dgm:t>
        <a:bodyPr/>
        <a:lstStyle/>
        <a:p>
          <a:endParaRPr lang="en-US"/>
        </a:p>
      </dgm:t>
    </dgm:pt>
    <dgm:pt modelId="{DCEECEB2-671F-8243-AE25-7A3BA5A7789F}" type="pres">
      <dgm:prSet presAssocID="{3A10BB37-47B8-0549-9504-579D7470398A}" presName="Name0" presStyleCnt="0">
        <dgm:presLayoutVars>
          <dgm:dir/>
          <dgm:animLvl val="lvl"/>
          <dgm:resizeHandles val="exact"/>
        </dgm:presLayoutVars>
      </dgm:prSet>
      <dgm:spPr/>
      <dgm:t>
        <a:bodyPr/>
        <a:lstStyle/>
        <a:p>
          <a:endParaRPr lang="zh-TW" altLang="en-US"/>
        </a:p>
      </dgm:t>
    </dgm:pt>
    <dgm:pt modelId="{FD7CF2EB-A10D-4542-9EFB-AF978B147148}" type="pres">
      <dgm:prSet presAssocID="{DED1196E-F65E-7A49-AC43-7299C128AE58}" presName="parTxOnly" presStyleLbl="node1" presStyleIdx="0" presStyleCnt="5">
        <dgm:presLayoutVars>
          <dgm:chMax val="0"/>
          <dgm:chPref val="0"/>
          <dgm:bulletEnabled val="1"/>
        </dgm:presLayoutVars>
      </dgm:prSet>
      <dgm:spPr/>
      <dgm:t>
        <a:bodyPr/>
        <a:lstStyle/>
        <a:p>
          <a:endParaRPr lang="zh-TW" altLang="en-US"/>
        </a:p>
      </dgm:t>
    </dgm:pt>
    <dgm:pt modelId="{2179BCDB-AA4F-4A45-AFF7-22ED69C7361C}" type="pres">
      <dgm:prSet presAssocID="{656D5BB6-9926-DB4D-B25B-19F6063A6A7C}" presName="parTxOnlySpace" presStyleCnt="0"/>
      <dgm:spPr/>
    </dgm:pt>
    <dgm:pt modelId="{C1E2FCBF-4CA9-2249-A638-F8E4F00B810E}" type="pres">
      <dgm:prSet presAssocID="{18F744D3-572A-BB4A-9B42-DBACCB487DB1}" presName="parTxOnly" presStyleLbl="node1" presStyleIdx="1" presStyleCnt="5">
        <dgm:presLayoutVars>
          <dgm:chMax val="0"/>
          <dgm:chPref val="0"/>
          <dgm:bulletEnabled val="1"/>
        </dgm:presLayoutVars>
      </dgm:prSet>
      <dgm:spPr/>
      <dgm:t>
        <a:bodyPr/>
        <a:lstStyle/>
        <a:p>
          <a:endParaRPr lang="zh-TW" altLang="en-US"/>
        </a:p>
      </dgm:t>
    </dgm:pt>
    <dgm:pt modelId="{8F02D72F-CEA5-BF4D-8C33-E613360E52F4}" type="pres">
      <dgm:prSet presAssocID="{4B383DD6-6F9E-9649-9CF2-47B4C32C5ADB}" presName="parTxOnlySpace" presStyleCnt="0"/>
      <dgm:spPr/>
    </dgm:pt>
    <dgm:pt modelId="{26EEA0B1-1F34-5846-A543-1FAB440E21F3}" type="pres">
      <dgm:prSet presAssocID="{AAB64091-521B-3E48-A2BD-07D16A12DB42}" presName="parTxOnly" presStyleLbl="node1" presStyleIdx="2" presStyleCnt="5">
        <dgm:presLayoutVars>
          <dgm:chMax val="0"/>
          <dgm:chPref val="0"/>
          <dgm:bulletEnabled val="1"/>
        </dgm:presLayoutVars>
      </dgm:prSet>
      <dgm:spPr/>
      <dgm:t>
        <a:bodyPr/>
        <a:lstStyle/>
        <a:p>
          <a:endParaRPr lang="zh-TW" altLang="en-US"/>
        </a:p>
      </dgm:t>
    </dgm:pt>
    <dgm:pt modelId="{DEF6B916-CB46-8B4F-B253-B25DFEC4878E}" type="pres">
      <dgm:prSet presAssocID="{79F68382-7E33-C743-B7CA-F13973C3496D}" presName="parTxOnlySpace" presStyleCnt="0"/>
      <dgm:spPr/>
    </dgm:pt>
    <dgm:pt modelId="{BB6D4C54-D951-714B-9D79-FBE0375A1BA0}" type="pres">
      <dgm:prSet presAssocID="{9689A4E1-2647-BA45-BE37-838EC9EB0D9C}" presName="parTxOnly" presStyleLbl="node1" presStyleIdx="3" presStyleCnt="5">
        <dgm:presLayoutVars>
          <dgm:chMax val="0"/>
          <dgm:chPref val="0"/>
          <dgm:bulletEnabled val="1"/>
        </dgm:presLayoutVars>
      </dgm:prSet>
      <dgm:spPr/>
      <dgm:t>
        <a:bodyPr/>
        <a:lstStyle/>
        <a:p>
          <a:endParaRPr lang="zh-TW" altLang="en-US"/>
        </a:p>
      </dgm:t>
    </dgm:pt>
    <dgm:pt modelId="{8262113B-2B7F-504E-B34C-3677F9C2EA22}" type="pres">
      <dgm:prSet presAssocID="{D3D3A370-4E85-7445-83C6-1759804E8C58}" presName="parTxOnlySpace" presStyleCnt="0"/>
      <dgm:spPr/>
    </dgm:pt>
    <dgm:pt modelId="{09828D4A-FCF0-6B4B-B40E-AA706709459F}" type="pres">
      <dgm:prSet presAssocID="{EDD32FC8-D3AD-0549-A709-61525BDCFD50}" presName="parTxOnly" presStyleLbl="node1" presStyleIdx="4" presStyleCnt="5" custLinFactNeighborX="1725" custLinFactNeighborY="-837">
        <dgm:presLayoutVars>
          <dgm:chMax val="0"/>
          <dgm:chPref val="0"/>
          <dgm:bulletEnabled val="1"/>
        </dgm:presLayoutVars>
      </dgm:prSet>
      <dgm:spPr/>
      <dgm:t>
        <a:bodyPr/>
        <a:lstStyle/>
        <a:p>
          <a:endParaRPr lang="zh-TW" altLang="en-US"/>
        </a:p>
      </dgm:t>
    </dgm:pt>
  </dgm:ptLst>
  <dgm:cxnLst>
    <dgm:cxn modelId="{AC32469F-1318-7548-BCC3-FC0C55F37802}" type="presOf" srcId="{AAB64091-521B-3E48-A2BD-07D16A12DB42}" destId="{26EEA0B1-1F34-5846-A543-1FAB440E21F3}" srcOrd="0" destOrd="0" presId="urn:microsoft.com/office/officeart/2005/8/layout/chevron1"/>
    <dgm:cxn modelId="{02328DE9-F888-2D41-8FF9-FD7B7396D318}" srcId="{3A10BB37-47B8-0549-9504-579D7470398A}" destId="{9689A4E1-2647-BA45-BE37-838EC9EB0D9C}" srcOrd="3" destOrd="0" parTransId="{14C0FA1F-C196-294A-B6F9-8C4F89B1231B}" sibTransId="{D3D3A370-4E85-7445-83C6-1759804E8C58}"/>
    <dgm:cxn modelId="{CC94CEFF-4A2B-E743-AF70-A9A5EED4D87C}" type="presOf" srcId="{18F744D3-572A-BB4A-9B42-DBACCB487DB1}" destId="{C1E2FCBF-4CA9-2249-A638-F8E4F00B810E}" srcOrd="0" destOrd="0" presId="urn:microsoft.com/office/officeart/2005/8/layout/chevron1"/>
    <dgm:cxn modelId="{9B018EF4-7C2E-4347-9C5F-106B36C1FDE0}" type="presOf" srcId="{EDD32FC8-D3AD-0549-A709-61525BDCFD50}" destId="{09828D4A-FCF0-6B4B-B40E-AA706709459F}" srcOrd="0" destOrd="0" presId="urn:microsoft.com/office/officeart/2005/8/layout/chevron1"/>
    <dgm:cxn modelId="{0D1009A1-8489-CC40-952B-A20B9EC96875}" srcId="{3A10BB37-47B8-0549-9504-579D7470398A}" destId="{18F744D3-572A-BB4A-9B42-DBACCB487DB1}" srcOrd="1" destOrd="0" parTransId="{0EF3CAA6-5172-8141-9E31-CEA97C509F1F}" sibTransId="{4B383DD6-6F9E-9649-9CF2-47B4C32C5ADB}"/>
    <dgm:cxn modelId="{C9221FDC-9F7E-164D-B183-3B12E39DB6F5}" srcId="{3A10BB37-47B8-0549-9504-579D7470398A}" destId="{DED1196E-F65E-7A49-AC43-7299C128AE58}" srcOrd="0" destOrd="0" parTransId="{13426F08-B3C8-EF4A-9937-8645752608B8}" sibTransId="{656D5BB6-9926-DB4D-B25B-19F6063A6A7C}"/>
    <dgm:cxn modelId="{8C8E262D-66B6-2C45-9E53-2B401CD008AC}" srcId="{3A10BB37-47B8-0549-9504-579D7470398A}" destId="{AAB64091-521B-3E48-A2BD-07D16A12DB42}" srcOrd="2" destOrd="0" parTransId="{1BDB3CBF-E8AA-2E44-9148-7D13EB96A23E}" sibTransId="{79F68382-7E33-C743-B7CA-F13973C3496D}"/>
    <dgm:cxn modelId="{C5D4A995-4B3A-0A4F-BDD8-8A484CA1840E}" type="presOf" srcId="{3A10BB37-47B8-0549-9504-579D7470398A}" destId="{DCEECEB2-671F-8243-AE25-7A3BA5A7789F}" srcOrd="0" destOrd="0" presId="urn:microsoft.com/office/officeart/2005/8/layout/chevron1"/>
    <dgm:cxn modelId="{DECC631A-4754-464B-82E5-FD1CC8A0BCB7}" type="presOf" srcId="{9689A4E1-2647-BA45-BE37-838EC9EB0D9C}" destId="{BB6D4C54-D951-714B-9D79-FBE0375A1BA0}" srcOrd="0" destOrd="0" presId="urn:microsoft.com/office/officeart/2005/8/layout/chevron1"/>
    <dgm:cxn modelId="{C1A2C29A-7019-8C49-BDAA-2B7EB953C741}" srcId="{3A10BB37-47B8-0549-9504-579D7470398A}" destId="{EDD32FC8-D3AD-0549-A709-61525BDCFD50}" srcOrd="4" destOrd="0" parTransId="{94E48F9C-3226-CB4B-8B2C-B02F94A58443}" sibTransId="{878D527F-1D73-8D45-9807-F8CD8853F281}"/>
    <dgm:cxn modelId="{69C7D448-A30D-FF4C-87B9-7F49CDDE8E1B}" type="presOf" srcId="{DED1196E-F65E-7A49-AC43-7299C128AE58}" destId="{FD7CF2EB-A10D-4542-9EFB-AF978B147148}" srcOrd="0" destOrd="0" presId="urn:microsoft.com/office/officeart/2005/8/layout/chevron1"/>
    <dgm:cxn modelId="{DAB341BC-B95E-B746-85BA-264D1366D147}" type="presParOf" srcId="{DCEECEB2-671F-8243-AE25-7A3BA5A7789F}" destId="{FD7CF2EB-A10D-4542-9EFB-AF978B147148}" srcOrd="0" destOrd="0" presId="urn:microsoft.com/office/officeart/2005/8/layout/chevron1"/>
    <dgm:cxn modelId="{D9BA990E-48FA-9C41-84EC-2FC75D3432D2}" type="presParOf" srcId="{DCEECEB2-671F-8243-AE25-7A3BA5A7789F}" destId="{2179BCDB-AA4F-4A45-AFF7-22ED69C7361C}" srcOrd="1" destOrd="0" presId="urn:microsoft.com/office/officeart/2005/8/layout/chevron1"/>
    <dgm:cxn modelId="{100ACF37-5848-4345-ACAC-13F31977475B}" type="presParOf" srcId="{DCEECEB2-671F-8243-AE25-7A3BA5A7789F}" destId="{C1E2FCBF-4CA9-2249-A638-F8E4F00B810E}" srcOrd="2" destOrd="0" presId="urn:microsoft.com/office/officeart/2005/8/layout/chevron1"/>
    <dgm:cxn modelId="{0B58D940-E9F4-C14C-9E19-08BB59219619}" type="presParOf" srcId="{DCEECEB2-671F-8243-AE25-7A3BA5A7789F}" destId="{8F02D72F-CEA5-BF4D-8C33-E613360E52F4}" srcOrd="3" destOrd="0" presId="urn:microsoft.com/office/officeart/2005/8/layout/chevron1"/>
    <dgm:cxn modelId="{6A28FCE7-F2B9-EE46-B30C-9EEC8317C907}" type="presParOf" srcId="{DCEECEB2-671F-8243-AE25-7A3BA5A7789F}" destId="{26EEA0B1-1F34-5846-A543-1FAB440E21F3}" srcOrd="4" destOrd="0" presId="urn:microsoft.com/office/officeart/2005/8/layout/chevron1"/>
    <dgm:cxn modelId="{5C8B12E1-659B-C049-9B26-49320FA54DDE}" type="presParOf" srcId="{DCEECEB2-671F-8243-AE25-7A3BA5A7789F}" destId="{DEF6B916-CB46-8B4F-B253-B25DFEC4878E}" srcOrd="5" destOrd="0" presId="urn:microsoft.com/office/officeart/2005/8/layout/chevron1"/>
    <dgm:cxn modelId="{15CA4789-4F82-8840-B9E6-B6741A91A345}" type="presParOf" srcId="{DCEECEB2-671F-8243-AE25-7A3BA5A7789F}" destId="{BB6D4C54-D951-714B-9D79-FBE0375A1BA0}" srcOrd="6" destOrd="0" presId="urn:microsoft.com/office/officeart/2005/8/layout/chevron1"/>
    <dgm:cxn modelId="{C73CAD16-4DC6-AB43-A1AB-28564E79C0BA}" type="presParOf" srcId="{DCEECEB2-671F-8243-AE25-7A3BA5A7789F}" destId="{8262113B-2B7F-504E-B34C-3677F9C2EA22}" srcOrd="7" destOrd="0" presId="urn:microsoft.com/office/officeart/2005/8/layout/chevron1"/>
    <dgm:cxn modelId="{C0709DC1-92C5-BF4E-A649-75E0EF2B75E5}" type="presParOf" srcId="{DCEECEB2-671F-8243-AE25-7A3BA5A7789F}" destId="{09828D4A-FCF0-6B4B-B40E-AA706709459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3E4247-6055-BA4F-920F-4087CA90771A}"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C1225B26-A967-854E-BD29-15B895F3D36C}">
      <dgm:prSet phldrT="[Text]" custT="1"/>
      <dgm:spPr/>
      <dgm:t>
        <a:bodyPr/>
        <a:lstStyle/>
        <a:p>
          <a:r>
            <a:rPr lang="en-US" altLang="zh-TW" sz="3200" dirty="0"/>
            <a:t>2020</a:t>
          </a:r>
          <a:endParaRPr lang="en-US" sz="3200" dirty="0"/>
        </a:p>
      </dgm:t>
    </dgm:pt>
    <dgm:pt modelId="{FDA06896-1F20-9B4C-AC27-6F1114A417E4}" type="parTrans" cxnId="{BEC8217B-21C0-A744-B4F1-CB0CC72C2D7C}">
      <dgm:prSet/>
      <dgm:spPr/>
      <dgm:t>
        <a:bodyPr/>
        <a:lstStyle/>
        <a:p>
          <a:endParaRPr lang="en-US"/>
        </a:p>
      </dgm:t>
    </dgm:pt>
    <dgm:pt modelId="{FA8E0E16-AA4E-9141-819C-13D87CD77396}" type="sibTrans" cxnId="{BEC8217B-21C0-A744-B4F1-CB0CC72C2D7C}">
      <dgm:prSet/>
      <dgm:spPr/>
      <dgm:t>
        <a:bodyPr/>
        <a:lstStyle/>
        <a:p>
          <a:endParaRPr lang="en-US"/>
        </a:p>
      </dgm:t>
    </dgm:pt>
    <dgm:pt modelId="{A47A7666-5446-6A4F-BEE1-2C5BE972856E}">
      <dgm:prSet phldrT="[Text]" custT="1"/>
      <dgm:spPr/>
      <dgm:t>
        <a:bodyPr/>
        <a:lstStyle/>
        <a:p>
          <a:r>
            <a:rPr lang="en-US" altLang="zh-TW" sz="3200" dirty="0"/>
            <a:t>2021</a:t>
          </a:r>
          <a:endParaRPr lang="en-US" sz="3200" dirty="0"/>
        </a:p>
      </dgm:t>
    </dgm:pt>
    <dgm:pt modelId="{1D45E3F2-3CCC-7F40-B036-975D43185D1A}" type="parTrans" cxnId="{0AFBBA83-ECF1-5F4A-817C-CAB88123D599}">
      <dgm:prSet/>
      <dgm:spPr/>
      <dgm:t>
        <a:bodyPr/>
        <a:lstStyle/>
        <a:p>
          <a:endParaRPr lang="en-US"/>
        </a:p>
      </dgm:t>
    </dgm:pt>
    <dgm:pt modelId="{0EA2EAA8-EA2C-784F-8092-C413D5B89536}" type="sibTrans" cxnId="{0AFBBA83-ECF1-5F4A-817C-CAB88123D599}">
      <dgm:prSet/>
      <dgm:spPr/>
      <dgm:t>
        <a:bodyPr/>
        <a:lstStyle/>
        <a:p>
          <a:endParaRPr lang="en-US"/>
        </a:p>
      </dgm:t>
    </dgm:pt>
    <dgm:pt modelId="{1608A9B9-8AB2-0445-BB14-F25BDD46AA71}">
      <dgm:prSet phldrT="[Text]" custT="1"/>
      <dgm:spPr/>
      <dgm:t>
        <a:bodyPr/>
        <a:lstStyle/>
        <a:p>
          <a:r>
            <a:rPr lang="en-US" altLang="zh-TW" sz="3200" dirty="0"/>
            <a:t>2022</a:t>
          </a:r>
          <a:endParaRPr lang="en-US" sz="3200" dirty="0"/>
        </a:p>
      </dgm:t>
    </dgm:pt>
    <dgm:pt modelId="{1EC58C8C-8209-F540-B791-D2B260F8828F}" type="parTrans" cxnId="{B29CC5C2-8287-0546-A3D4-B04690137DBE}">
      <dgm:prSet/>
      <dgm:spPr/>
      <dgm:t>
        <a:bodyPr/>
        <a:lstStyle/>
        <a:p>
          <a:endParaRPr lang="en-US"/>
        </a:p>
      </dgm:t>
    </dgm:pt>
    <dgm:pt modelId="{2FAB923D-1223-C643-98A2-7762525AF280}" type="sibTrans" cxnId="{B29CC5C2-8287-0546-A3D4-B04690137DBE}">
      <dgm:prSet/>
      <dgm:spPr/>
      <dgm:t>
        <a:bodyPr/>
        <a:lstStyle/>
        <a:p>
          <a:endParaRPr lang="en-US"/>
        </a:p>
      </dgm:t>
    </dgm:pt>
    <dgm:pt modelId="{0069B3A5-8F2C-814C-9556-6E343BCE5267}">
      <dgm:prSet phldrT="[Text]" custT="1"/>
      <dgm:spPr/>
      <dgm:t>
        <a:bodyPr/>
        <a:lstStyle/>
        <a:p>
          <a:r>
            <a:rPr lang="en-US" altLang="zh-TW" sz="3200" dirty="0"/>
            <a:t>2023</a:t>
          </a:r>
          <a:endParaRPr lang="en-US" sz="3200" dirty="0"/>
        </a:p>
      </dgm:t>
    </dgm:pt>
    <dgm:pt modelId="{A184F057-2C8F-4F4D-A0F4-C6BEBEC310DB}" type="parTrans" cxnId="{F12AB880-E2EF-9B4A-A7B4-77A1F5D13D65}">
      <dgm:prSet/>
      <dgm:spPr/>
      <dgm:t>
        <a:bodyPr/>
        <a:lstStyle/>
        <a:p>
          <a:endParaRPr lang="en-US"/>
        </a:p>
      </dgm:t>
    </dgm:pt>
    <dgm:pt modelId="{BB815B0B-53EB-2E4E-86B7-0A72B8FAC428}" type="sibTrans" cxnId="{F12AB880-E2EF-9B4A-A7B4-77A1F5D13D65}">
      <dgm:prSet/>
      <dgm:spPr/>
      <dgm:t>
        <a:bodyPr/>
        <a:lstStyle/>
        <a:p>
          <a:endParaRPr lang="en-US"/>
        </a:p>
      </dgm:t>
    </dgm:pt>
    <dgm:pt modelId="{49FF0335-592D-C442-86E8-BF29B6371AD1}">
      <dgm:prSet phldrT="[Text]" custT="1"/>
      <dgm:spPr/>
      <dgm:t>
        <a:bodyPr/>
        <a:lstStyle/>
        <a:p>
          <a:r>
            <a:rPr lang="en-US" altLang="zh-TW" sz="3200" dirty="0"/>
            <a:t>2024</a:t>
          </a:r>
          <a:endParaRPr lang="en-US" sz="3200" dirty="0"/>
        </a:p>
      </dgm:t>
    </dgm:pt>
    <dgm:pt modelId="{0509122F-E9CA-174D-9E70-06AEC6D78F7A}" type="parTrans" cxnId="{826C9BA3-EAFE-EA4C-B9E9-A33143A6B0BD}">
      <dgm:prSet/>
      <dgm:spPr/>
      <dgm:t>
        <a:bodyPr/>
        <a:lstStyle/>
        <a:p>
          <a:endParaRPr lang="en-US"/>
        </a:p>
      </dgm:t>
    </dgm:pt>
    <dgm:pt modelId="{5E1BF6FA-FC4D-AC40-9903-0FCA6150ACD8}" type="sibTrans" cxnId="{826C9BA3-EAFE-EA4C-B9E9-A33143A6B0BD}">
      <dgm:prSet/>
      <dgm:spPr/>
      <dgm:t>
        <a:bodyPr/>
        <a:lstStyle/>
        <a:p>
          <a:endParaRPr lang="en-US"/>
        </a:p>
      </dgm:t>
    </dgm:pt>
    <dgm:pt modelId="{398300B6-5F5A-0B4D-873B-539B5FAF117C}">
      <dgm:prSet phldrT="[Text]" custT="1"/>
      <dgm:spPr/>
      <dgm:t>
        <a:bodyPr/>
        <a:lstStyle/>
        <a:p>
          <a:r>
            <a:rPr lang="en-US" altLang="zh-TW" sz="3200" dirty="0"/>
            <a:t>2025</a:t>
          </a:r>
          <a:endParaRPr lang="en-US" sz="3200" dirty="0"/>
        </a:p>
      </dgm:t>
    </dgm:pt>
    <dgm:pt modelId="{ED428519-CAD7-5D49-BB7E-4BFB2052A867}" type="parTrans" cxnId="{5B44DC49-D10B-9D4D-8408-538C7DF2DCEA}">
      <dgm:prSet/>
      <dgm:spPr/>
      <dgm:t>
        <a:bodyPr/>
        <a:lstStyle/>
        <a:p>
          <a:endParaRPr lang="en-US"/>
        </a:p>
      </dgm:t>
    </dgm:pt>
    <dgm:pt modelId="{DD3A45B8-E59C-E044-8D82-A5D08D4B9C7F}" type="sibTrans" cxnId="{5B44DC49-D10B-9D4D-8408-538C7DF2DCEA}">
      <dgm:prSet/>
      <dgm:spPr/>
      <dgm:t>
        <a:bodyPr/>
        <a:lstStyle/>
        <a:p>
          <a:endParaRPr lang="en-US"/>
        </a:p>
      </dgm:t>
    </dgm:pt>
    <dgm:pt modelId="{8ADC2A30-C2F3-C849-ADA7-325CAA68F841}" type="pres">
      <dgm:prSet presAssocID="{353E4247-6055-BA4F-920F-4087CA90771A}" presName="rootnode" presStyleCnt="0">
        <dgm:presLayoutVars>
          <dgm:chMax/>
          <dgm:chPref/>
          <dgm:dir/>
          <dgm:animLvl val="lvl"/>
        </dgm:presLayoutVars>
      </dgm:prSet>
      <dgm:spPr/>
      <dgm:t>
        <a:bodyPr/>
        <a:lstStyle/>
        <a:p>
          <a:endParaRPr lang="zh-TW" altLang="en-US"/>
        </a:p>
      </dgm:t>
    </dgm:pt>
    <dgm:pt modelId="{92C1B176-B535-0041-9B99-4863A13BC512}" type="pres">
      <dgm:prSet presAssocID="{C1225B26-A967-854E-BD29-15B895F3D36C}" presName="composite" presStyleCnt="0"/>
      <dgm:spPr/>
    </dgm:pt>
    <dgm:pt modelId="{963D0BBE-13E3-2742-BB1C-68E376340175}" type="pres">
      <dgm:prSet presAssocID="{C1225B26-A967-854E-BD29-15B895F3D36C}" presName="LShape" presStyleLbl="alignNode1" presStyleIdx="0" presStyleCnt="11"/>
      <dgm:spPr/>
    </dgm:pt>
    <dgm:pt modelId="{BC6DEC5C-C670-934E-BF7E-5AE952C79DBF}" type="pres">
      <dgm:prSet presAssocID="{C1225B26-A967-854E-BD29-15B895F3D36C}" presName="ParentText" presStyleLbl="revTx" presStyleIdx="0" presStyleCnt="6">
        <dgm:presLayoutVars>
          <dgm:chMax val="0"/>
          <dgm:chPref val="0"/>
          <dgm:bulletEnabled val="1"/>
        </dgm:presLayoutVars>
      </dgm:prSet>
      <dgm:spPr/>
      <dgm:t>
        <a:bodyPr/>
        <a:lstStyle/>
        <a:p>
          <a:endParaRPr lang="zh-TW" altLang="en-US"/>
        </a:p>
      </dgm:t>
    </dgm:pt>
    <dgm:pt modelId="{1B57DF23-CB38-0049-BA21-09ED71FC3C3B}" type="pres">
      <dgm:prSet presAssocID="{C1225B26-A967-854E-BD29-15B895F3D36C}" presName="Triangle" presStyleLbl="alignNode1" presStyleIdx="1" presStyleCnt="11"/>
      <dgm:spPr/>
    </dgm:pt>
    <dgm:pt modelId="{45095307-48AA-674D-BDA7-544B5FF138E0}" type="pres">
      <dgm:prSet presAssocID="{FA8E0E16-AA4E-9141-819C-13D87CD77396}" presName="sibTrans" presStyleCnt="0"/>
      <dgm:spPr/>
    </dgm:pt>
    <dgm:pt modelId="{1871E6BB-2BE8-884B-ACEE-E6E58FE9C003}" type="pres">
      <dgm:prSet presAssocID="{FA8E0E16-AA4E-9141-819C-13D87CD77396}" presName="space" presStyleCnt="0"/>
      <dgm:spPr/>
    </dgm:pt>
    <dgm:pt modelId="{8B12B47D-A855-2E4E-AB91-9DE2990D21C8}" type="pres">
      <dgm:prSet presAssocID="{A47A7666-5446-6A4F-BEE1-2C5BE972856E}" presName="composite" presStyleCnt="0"/>
      <dgm:spPr/>
    </dgm:pt>
    <dgm:pt modelId="{827C12DD-D006-1648-9167-1ECB4062A4E4}" type="pres">
      <dgm:prSet presAssocID="{A47A7666-5446-6A4F-BEE1-2C5BE972856E}" presName="LShape" presStyleLbl="alignNode1" presStyleIdx="2" presStyleCnt="11"/>
      <dgm:spPr/>
    </dgm:pt>
    <dgm:pt modelId="{35A18602-67EF-1F47-8E3E-66EF3A3D8B7C}" type="pres">
      <dgm:prSet presAssocID="{A47A7666-5446-6A4F-BEE1-2C5BE972856E}" presName="ParentText" presStyleLbl="revTx" presStyleIdx="1" presStyleCnt="6">
        <dgm:presLayoutVars>
          <dgm:chMax val="0"/>
          <dgm:chPref val="0"/>
          <dgm:bulletEnabled val="1"/>
        </dgm:presLayoutVars>
      </dgm:prSet>
      <dgm:spPr/>
      <dgm:t>
        <a:bodyPr/>
        <a:lstStyle/>
        <a:p>
          <a:endParaRPr lang="zh-TW" altLang="en-US"/>
        </a:p>
      </dgm:t>
    </dgm:pt>
    <dgm:pt modelId="{DE8D4A31-8FD4-134C-8547-E7AE6F307BCA}" type="pres">
      <dgm:prSet presAssocID="{A47A7666-5446-6A4F-BEE1-2C5BE972856E}" presName="Triangle" presStyleLbl="alignNode1" presStyleIdx="3" presStyleCnt="11"/>
      <dgm:spPr/>
    </dgm:pt>
    <dgm:pt modelId="{B8B900E1-82FF-8D4F-8F6C-2882BA177140}" type="pres">
      <dgm:prSet presAssocID="{0EA2EAA8-EA2C-784F-8092-C413D5B89536}" presName="sibTrans" presStyleCnt="0"/>
      <dgm:spPr/>
    </dgm:pt>
    <dgm:pt modelId="{6A9EC33D-AC7C-4D49-BC49-7E628677CE51}" type="pres">
      <dgm:prSet presAssocID="{0EA2EAA8-EA2C-784F-8092-C413D5B89536}" presName="space" presStyleCnt="0"/>
      <dgm:spPr/>
    </dgm:pt>
    <dgm:pt modelId="{2EAFC959-7929-BC48-AE54-06A999C07E3C}" type="pres">
      <dgm:prSet presAssocID="{1608A9B9-8AB2-0445-BB14-F25BDD46AA71}" presName="composite" presStyleCnt="0"/>
      <dgm:spPr/>
    </dgm:pt>
    <dgm:pt modelId="{BC86AB7C-E4F0-1746-9D85-742612158D3C}" type="pres">
      <dgm:prSet presAssocID="{1608A9B9-8AB2-0445-BB14-F25BDD46AA71}" presName="LShape" presStyleLbl="alignNode1" presStyleIdx="4" presStyleCnt="11"/>
      <dgm:spPr/>
    </dgm:pt>
    <dgm:pt modelId="{71C6B621-FB79-2843-A137-39088BC3F45C}" type="pres">
      <dgm:prSet presAssocID="{1608A9B9-8AB2-0445-BB14-F25BDD46AA71}" presName="ParentText" presStyleLbl="revTx" presStyleIdx="2" presStyleCnt="6">
        <dgm:presLayoutVars>
          <dgm:chMax val="0"/>
          <dgm:chPref val="0"/>
          <dgm:bulletEnabled val="1"/>
        </dgm:presLayoutVars>
      </dgm:prSet>
      <dgm:spPr/>
      <dgm:t>
        <a:bodyPr/>
        <a:lstStyle/>
        <a:p>
          <a:endParaRPr lang="zh-TW" altLang="en-US"/>
        </a:p>
      </dgm:t>
    </dgm:pt>
    <dgm:pt modelId="{9DDE597D-84F4-014D-B325-6C1CAFA5F669}" type="pres">
      <dgm:prSet presAssocID="{1608A9B9-8AB2-0445-BB14-F25BDD46AA71}" presName="Triangle" presStyleLbl="alignNode1" presStyleIdx="5" presStyleCnt="11"/>
      <dgm:spPr/>
    </dgm:pt>
    <dgm:pt modelId="{C4C426CC-7652-0145-AB61-C1C2F9E2B653}" type="pres">
      <dgm:prSet presAssocID="{2FAB923D-1223-C643-98A2-7762525AF280}" presName="sibTrans" presStyleCnt="0"/>
      <dgm:spPr/>
    </dgm:pt>
    <dgm:pt modelId="{FD38C2EA-0E10-9C40-A545-444E3F9ABE98}" type="pres">
      <dgm:prSet presAssocID="{2FAB923D-1223-C643-98A2-7762525AF280}" presName="space" presStyleCnt="0"/>
      <dgm:spPr/>
    </dgm:pt>
    <dgm:pt modelId="{DE84A58E-A27A-8A48-97B6-60054A21BFD0}" type="pres">
      <dgm:prSet presAssocID="{0069B3A5-8F2C-814C-9556-6E343BCE5267}" presName="composite" presStyleCnt="0"/>
      <dgm:spPr/>
    </dgm:pt>
    <dgm:pt modelId="{C4498D8F-4897-8F44-B9BD-5CA6591F832C}" type="pres">
      <dgm:prSet presAssocID="{0069B3A5-8F2C-814C-9556-6E343BCE5267}" presName="LShape" presStyleLbl="alignNode1" presStyleIdx="6" presStyleCnt="11"/>
      <dgm:spPr/>
    </dgm:pt>
    <dgm:pt modelId="{905CC931-3E78-CF49-ABA9-179440D979C6}" type="pres">
      <dgm:prSet presAssocID="{0069B3A5-8F2C-814C-9556-6E343BCE5267}" presName="ParentText" presStyleLbl="revTx" presStyleIdx="3" presStyleCnt="6">
        <dgm:presLayoutVars>
          <dgm:chMax val="0"/>
          <dgm:chPref val="0"/>
          <dgm:bulletEnabled val="1"/>
        </dgm:presLayoutVars>
      </dgm:prSet>
      <dgm:spPr/>
      <dgm:t>
        <a:bodyPr/>
        <a:lstStyle/>
        <a:p>
          <a:endParaRPr lang="zh-TW" altLang="en-US"/>
        </a:p>
      </dgm:t>
    </dgm:pt>
    <dgm:pt modelId="{0D8D69A9-B7AA-2D46-AA39-B266148E978E}" type="pres">
      <dgm:prSet presAssocID="{0069B3A5-8F2C-814C-9556-6E343BCE5267}" presName="Triangle" presStyleLbl="alignNode1" presStyleIdx="7" presStyleCnt="11"/>
      <dgm:spPr/>
    </dgm:pt>
    <dgm:pt modelId="{F29E0407-514F-E448-8A54-3EBD040645C3}" type="pres">
      <dgm:prSet presAssocID="{BB815B0B-53EB-2E4E-86B7-0A72B8FAC428}" presName="sibTrans" presStyleCnt="0"/>
      <dgm:spPr/>
    </dgm:pt>
    <dgm:pt modelId="{615F8F00-F4D7-A44D-A052-B85BEC7B92DC}" type="pres">
      <dgm:prSet presAssocID="{BB815B0B-53EB-2E4E-86B7-0A72B8FAC428}" presName="space" presStyleCnt="0"/>
      <dgm:spPr/>
    </dgm:pt>
    <dgm:pt modelId="{B7599069-D955-FA45-8FCD-273DF2D76BA4}" type="pres">
      <dgm:prSet presAssocID="{49FF0335-592D-C442-86E8-BF29B6371AD1}" presName="composite" presStyleCnt="0"/>
      <dgm:spPr/>
    </dgm:pt>
    <dgm:pt modelId="{82721A5F-E029-4243-A669-B00F4AAD98F6}" type="pres">
      <dgm:prSet presAssocID="{49FF0335-592D-C442-86E8-BF29B6371AD1}" presName="LShape" presStyleLbl="alignNode1" presStyleIdx="8" presStyleCnt="11"/>
      <dgm:spPr/>
    </dgm:pt>
    <dgm:pt modelId="{AF1F5FE9-42D7-B243-8A81-D5FE4282B40D}" type="pres">
      <dgm:prSet presAssocID="{49FF0335-592D-C442-86E8-BF29B6371AD1}" presName="ParentText" presStyleLbl="revTx" presStyleIdx="4" presStyleCnt="6">
        <dgm:presLayoutVars>
          <dgm:chMax val="0"/>
          <dgm:chPref val="0"/>
          <dgm:bulletEnabled val="1"/>
        </dgm:presLayoutVars>
      </dgm:prSet>
      <dgm:spPr/>
      <dgm:t>
        <a:bodyPr/>
        <a:lstStyle/>
        <a:p>
          <a:endParaRPr lang="zh-TW" altLang="en-US"/>
        </a:p>
      </dgm:t>
    </dgm:pt>
    <dgm:pt modelId="{C8CA9964-22D0-EC47-A90F-D05BDFBAF985}" type="pres">
      <dgm:prSet presAssocID="{49FF0335-592D-C442-86E8-BF29B6371AD1}" presName="Triangle" presStyleLbl="alignNode1" presStyleIdx="9" presStyleCnt="11"/>
      <dgm:spPr/>
    </dgm:pt>
    <dgm:pt modelId="{CBEBCE5A-61CD-B849-824B-3496D44252BB}" type="pres">
      <dgm:prSet presAssocID="{5E1BF6FA-FC4D-AC40-9903-0FCA6150ACD8}" presName="sibTrans" presStyleCnt="0"/>
      <dgm:spPr/>
    </dgm:pt>
    <dgm:pt modelId="{FC33BE2F-5E9B-C94C-85C6-0B2CBD53C0C5}" type="pres">
      <dgm:prSet presAssocID="{5E1BF6FA-FC4D-AC40-9903-0FCA6150ACD8}" presName="space" presStyleCnt="0"/>
      <dgm:spPr/>
    </dgm:pt>
    <dgm:pt modelId="{3546A6DA-B531-A54F-B520-8DF1109F4AA6}" type="pres">
      <dgm:prSet presAssocID="{398300B6-5F5A-0B4D-873B-539B5FAF117C}" presName="composite" presStyleCnt="0"/>
      <dgm:spPr/>
    </dgm:pt>
    <dgm:pt modelId="{3FFEEE83-B723-0A40-8F9F-F28CE609A973}" type="pres">
      <dgm:prSet presAssocID="{398300B6-5F5A-0B4D-873B-539B5FAF117C}" presName="LShape" presStyleLbl="alignNode1" presStyleIdx="10" presStyleCnt="11"/>
      <dgm:spPr/>
    </dgm:pt>
    <dgm:pt modelId="{854A26CF-85B2-3549-B1A5-04E5A44794F8}" type="pres">
      <dgm:prSet presAssocID="{398300B6-5F5A-0B4D-873B-539B5FAF117C}" presName="ParentText" presStyleLbl="revTx" presStyleIdx="5" presStyleCnt="6">
        <dgm:presLayoutVars>
          <dgm:chMax val="0"/>
          <dgm:chPref val="0"/>
          <dgm:bulletEnabled val="1"/>
        </dgm:presLayoutVars>
      </dgm:prSet>
      <dgm:spPr/>
      <dgm:t>
        <a:bodyPr/>
        <a:lstStyle/>
        <a:p>
          <a:endParaRPr lang="zh-TW" altLang="en-US"/>
        </a:p>
      </dgm:t>
    </dgm:pt>
  </dgm:ptLst>
  <dgm:cxnLst>
    <dgm:cxn modelId="{B29CC5C2-8287-0546-A3D4-B04690137DBE}" srcId="{353E4247-6055-BA4F-920F-4087CA90771A}" destId="{1608A9B9-8AB2-0445-BB14-F25BDD46AA71}" srcOrd="2" destOrd="0" parTransId="{1EC58C8C-8209-F540-B791-D2B260F8828F}" sibTransId="{2FAB923D-1223-C643-98A2-7762525AF280}"/>
    <dgm:cxn modelId="{032DBE2D-8C0F-6C4E-A320-575D35B5179E}" type="presOf" srcId="{0069B3A5-8F2C-814C-9556-6E343BCE5267}" destId="{905CC931-3E78-CF49-ABA9-179440D979C6}" srcOrd="0" destOrd="0" presId="urn:microsoft.com/office/officeart/2009/3/layout/StepUpProcess"/>
    <dgm:cxn modelId="{27EE5B06-322E-314D-B826-55955FE6FACF}" type="presOf" srcId="{C1225B26-A967-854E-BD29-15B895F3D36C}" destId="{BC6DEC5C-C670-934E-BF7E-5AE952C79DBF}" srcOrd="0" destOrd="0" presId="urn:microsoft.com/office/officeart/2009/3/layout/StepUpProcess"/>
    <dgm:cxn modelId="{0740189A-727E-3C48-9FB3-69A0148283D9}" type="presOf" srcId="{1608A9B9-8AB2-0445-BB14-F25BDD46AA71}" destId="{71C6B621-FB79-2843-A137-39088BC3F45C}" srcOrd="0" destOrd="0" presId="urn:microsoft.com/office/officeart/2009/3/layout/StepUpProcess"/>
    <dgm:cxn modelId="{0AFBBA83-ECF1-5F4A-817C-CAB88123D599}" srcId="{353E4247-6055-BA4F-920F-4087CA90771A}" destId="{A47A7666-5446-6A4F-BEE1-2C5BE972856E}" srcOrd="1" destOrd="0" parTransId="{1D45E3F2-3CCC-7F40-B036-975D43185D1A}" sibTransId="{0EA2EAA8-EA2C-784F-8092-C413D5B89536}"/>
    <dgm:cxn modelId="{BEC8217B-21C0-A744-B4F1-CB0CC72C2D7C}" srcId="{353E4247-6055-BA4F-920F-4087CA90771A}" destId="{C1225B26-A967-854E-BD29-15B895F3D36C}" srcOrd="0" destOrd="0" parTransId="{FDA06896-1F20-9B4C-AC27-6F1114A417E4}" sibTransId="{FA8E0E16-AA4E-9141-819C-13D87CD77396}"/>
    <dgm:cxn modelId="{C871EDC2-5E38-4C41-A48C-6A5ECAB9F09B}" type="presOf" srcId="{A47A7666-5446-6A4F-BEE1-2C5BE972856E}" destId="{35A18602-67EF-1F47-8E3E-66EF3A3D8B7C}" srcOrd="0" destOrd="0" presId="urn:microsoft.com/office/officeart/2009/3/layout/StepUpProcess"/>
    <dgm:cxn modelId="{5B44DC49-D10B-9D4D-8408-538C7DF2DCEA}" srcId="{353E4247-6055-BA4F-920F-4087CA90771A}" destId="{398300B6-5F5A-0B4D-873B-539B5FAF117C}" srcOrd="5" destOrd="0" parTransId="{ED428519-CAD7-5D49-BB7E-4BFB2052A867}" sibTransId="{DD3A45B8-E59C-E044-8D82-A5D08D4B9C7F}"/>
    <dgm:cxn modelId="{E4E27BB8-5D22-094C-9C7F-32DC05B75F4D}" type="presOf" srcId="{49FF0335-592D-C442-86E8-BF29B6371AD1}" destId="{AF1F5FE9-42D7-B243-8A81-D5FE4282B40D}" srcOrd="0" destOrd="0" presId="urn:microsoft.com/office/officeart/2009/3/layout/StepUpProcess"/>
    <dgm:cxn modelId="{F12AB880-E2EF-9B4A-A7B4-77A1F5D13D65}" srcId="{353E4247-6055-BA4F-920F-4087CA90771A}" destId="{0069B3A5-8F2C-814C-9556-6E343BCE5267}" srcOrd="3" destOrd="0" parTransId="{A184F057-2C8F-4F4D-A0F4-C6BEBEC310DB}" sibTransId="{BB815B0B-53EB-2E4E-86B7-0A72B8FAC428}"/>
    <dgm:cxn modelId="{826C9BA3-EAFE-EA4C-B9E9-A33143A6B0BD}" srcId="{353E4247-6055-BA4F-920F-4087CA90771A}" destId="{49FF0335-592D-C442-86E8-BF29B6371AD1}" srcOrd="4" destOrd="0" parTransId="{0509122F-E9CA-174D-9E70-06AEC6D78F7A}" sibTransId="{5E1BF6FA-FC4D-AC40-9903-0FCA6150ACD8}"/>
    <dgm:cxn modelId="{63696E01-136F-CA48-8056-C3D7FD499AE7}" type="presOf" srcId="{353E4247-6055-BA4F-920F-4087CA90771A}" destId="{8ADC2A30-C2F3-C849-ADA7-325CAA68F841}" srcOrd="0" destOrd="0" presId="urn:microsoft.com/office/officeart/2009/3/layout/StepUpProcess"/>
    <dgm:cxn modelId="{3EB89EC9-44BA-414E-85C2-71D7890CCB45}" type="presOf" srcId="{398300B6-5F5A-0B4D-873B-539B5FAF117C}" destId="{854A26CF-85B2-3549-B1A5-04E5A44794F8}" srcOrd="0" destOrd="0" presId="urn:microsoft.com/office/officeart/2009/3/layout/StepUpProcess"/>
    <dgm:cxn modelId="{593D8D09-4F4D-6643-BECA-BB6B2D44FF71}" type="presParOf" srcId="{8ADC2A30-C2F3-C849-ADA7-325CAA68F841}" destId="{92C1B176-B535-0041-9B99-4863A13BC512}" srcOrd="0" destOrd="0" presId="urn:microsoft.com/office/officeart/2009/3/layout/StepUpProcess"/>
    <dgm:cxn modelId="{6CF61CD9-FF4C-284D-91B9-AA914B7A5BE8}" type="presParOf" srcId="{92C1B176-B535-0041-9B99-4863A13BC512}" destId="{963D0BBE-13E3-2742-BB1C-68E376340175}" srcOrd="0" destOrd="0" presId="urn:microsoft.com/office/officeart/2009/3/layout/StepUpProcess"/>
    <dgm:cxn modelId="{C9DE4B06-24E7-1E45-BC37-0AD0AA10DFAF}" type="presParOf" srcId="{92C1B176-B535-0041-9B99-4863A13BC512}" destId="{BC6DEC5C-C670-934E-BF7E-5AE952C79DBF}" srcOrd="1" destOrd="0" presId="urn:microsoft.com/office/officeart/2009/3/layout/StepUpProcess"/>
    <dgm:cxn modelId="{4646E78E-FF47-5A48-AF40-D54AB8AE3791}" type="presParOf" srcId="{92C1B176-B535-0041-9B99-4863A13BC512}" destId="{1B57DF23-CB38-0049-BA21-09ED71FC3C3B}" srcOrd="2" destOrd="0" presId="urn:microsoft.com/office/officeart/2009/3/layout/StepUpProcess"/>
    <dgm:cxn modelId="{D8CFE337-DC79-2242-889E-86DC9C764215}" type="presParOf" srcId="{8ADC2A30-C2F3-C849-ADA7-325CAA68F841}" destId="{45095307-48AA-674D-BDA7-544B5FF138E0}" srcOrd="1" destOrd="0" presId="urn:microsoft.com/office/officeart/2009/3/layout/StepUpProcess"/>
    <dgm:cxn modelId="{EFE78B18-9F4A-284D-B95F-5AC7C806A9F9}" type="presParOf" srcId="{45095307-48AA-674D-BDA7-544B5FF138E0}" destId="{1871E6BB-2BE8-884B-ACEE-E6E58FE9C003}" srcOrd="0" destOrd="0" presId="urn:microsoft.com/office/officeart/2009/3/layout/StepUpProcess"/>
    <dgm:cxn modelId="{54BB32F5-9144-874A-AB73-9B11AF7B867B}" type="presParOf" srcId="{8ADC2A30-C2F3-C849-ADA7-325CAA68F841}" destId="{8B12B47D-A855-2E4E-AB91-9DE2990D21C8}" srcOrd="2" destOrd="0" presId="urn:microsoft.com/office/officeart/2009/3/layout/StepUpProcess"/>
    <dgm:cxn modelId="{D43EBF6C-4775-BC4A-A054-86147A076EF6}" type="presParOf" srcId="{8B12B47D-A855-2E4E-AB91-9DE2990D21C8}" destId="{827C12DD-D006-1648-9167-1ECB4062A4E4}" srcOrd="0" destOrd="0" presId="urn:microsoft.com/office/officeart/2009/3/layout/StepUpProcess"/>
    <dgm:cxn modelId="{03A4E20B-F438-344E-BF4B-D718FD06CAC4}" type="presParOf" srcId="{8B12B47D-A855-2E4E-AB91-9DE2990D21C8}" destId="{35A18602-67EF-1F47-8E3E-66EF3A3D8B7C}" srcOrd="1" destOrd="0" presId="urn:microsoft.com/office/officeart/2009/3/layout/StepUpProcess"/>
    <dgm:cxn modelId="{ADD8087A-29B8-A04F-9469-B3C513D6AEC8}" type="presParOf" srcId="{8B12B47D-A855-2E4E-AB91-9DE2990D21C8}" destId="{DE8D4A31-8FD4-134C-8547-E7AE6F307BCA}" srcOrd="2" destOrd="0" presId="urn:microsoft.com/office/officeart/2009/3/layout/StepUpProcess"/>
    <dgm:cxn modelId="{A2BCA25A-08E5-0B45-980A-849C95D982B4}" type="presParOf" srcId="{8ADC2A30-C2F3-C849-ADA7-325CAA68F841}" destId="{B8B900E1-82FF-8D4F-8F6C-2882BA177140}" srcOrd="3" destOrd="0" presId="urn:microsoft.com/office/officeart/2009/3/layout/StepUpProcess"/>
    <dgm:cxn modelId="{621C77BC-9054-EA44-A6EC-AF3BE8380F0C}" type="presParOf" srcId="{B8B900E1-82FF-8D4F-8F6C-2882BA177140}" destId="{6A9EC33D-AC7C-4D49-BC49-7E628677CE51}" srcOrd="0" destOrd="0" presId="urn:microsoft.com/office/officeart/2009/3/layout/StepUpProcess"/>
    <dgm:cxn modelId="{D15AA3C7-F2A9-CC4C-B846-B3881CCC8774}" type="presParOf" srcId="{8ADC2A30-C2F3-C849-ADA7-325CAA68F841}" destId="{2EAFC959-7929-BC48-AE54-06A999C07E3C}" srcOrd="4" destOrd="0" presId="urn:microsoft.com/office/officeart/2009/3/layout/StepUpProcess"/>
    <dgm:cxn modelId="{BF6E94A7-237F-2246-BAE0-B45287B48358}" type="presParOf" srcId="{2EAFC959-7929-BC48-AE54-06A999C07E3C}" destId="{BC86AB7C-E4F0-1746-9D85-742612158D3C}" srcOrd="0" destOrd="0" presId="urn:microsoft.com/office/officeart/2009/3/layout/StepUpProcess"/>
    <dgm:cxn modelId="{240180B3-BC7F-AD40-AFB0-0F35518EF617}" type="presParOf" srcId="{2EAFC959-7929-BC48-AE54-06A999C07E3C}" destId="{71C6B621-FB79-2843-A137-39088BC3F45C}" srcOrd="1" destOrd="0" presId="urn:microsoft.com/office/officeart/2009/3/layout/StepUpProcess"/>
    <dgm:cxn modelId="{A6C63B25-C1CE-DE41-A4D2-9E6D2B475101}" type="presParOf" srcId="{2EAFC959-7929-BC48-AE54-06A999C07E3C}" destId="{9DDE597D-84F4-014D-B325-6C1CAFA5F669}" srcOrd="2" destOrd="0" presId="urn:microsoft.com/office/officeart/2009/3/layout/StepUpProcess"/>
    <dgm:cxn modelId="{CB8C16C1-EC45-9D4E-93FA-44F31B25EAA2}" type="presParOf" srcId="{8ADC2A30-C2F3-C849-ADA7-325CAA68F841}" destId="{C4C426CC-7652-0145-AB61-C1C2F9E2B653}" srcOrd="5" destOrd="0" presId="urn:microsoft.com/office/officeart/2009/3/layout/StepUpProcess"/>
    <dgm:cxn modelId="{7D455C22-79B0-124E-B070-F8D58440E9F5}" type="presParOf" srcId="{C4C426CC-7652-0145-AB61-C1C2F9E2B653}" destId="{FD38C2EA-0E10-9C40-A545-444E3F9ABE98}" srcOrd="0" destOrd="0" presId="urn:microsoft.com/office/officeart/2009/3/layout/StepUpProcess"/>
    <dgm:cxn modelId="{13B055E7-305A-D74C-AE91-B8262C2B60FB}" type="presParOf" srcId="{8ADC2A30-C2F3-C849-ADA7-325CAA68F841}" destId="{DE84A58E-A27A-8A48-97B6-60054A21BFD0}" srcOrd="6" destOrd="0" presId="urn:microsoft.com/office/officeart/2009/3/layout/StepUpProcess"/>
    <dgm:cxn modelId="{8D8DA046-88F1-4B40-8B6A-90534A7E842F}" type="presParOf" srcId="{DE84A58E-A27A-8A48-97B6-60054A21BFD0}" destId="{C4498D8F-4897-8F44-B9BD-5CA6591F832C}" srcOrd="0" destOrd="0" presId="urn:microsoft.com/office/officeart/2009/3/layout/StepUpProcess"/>
    <dgm:cxn modelId="{80FAA3D4-90C8-3249-8D46-82136D705292}" type="presParOf" srcId="{DE84A58E-A27A-8A48-97B6-60054A21BFD0}" destId="{905CC931-3E78-CF49-ABA9-179440D979C6}" srcOrd="1" destOrd="0" presId="urn:microsoft.com/office/officeart/2009/3/layout/StepUpProcess"/>
    <dgm:cxn modelId="{BF0E5C79-4FE4-8E4B-9459-F4B00D160ACA}" type="presParOf" srcId="{DE84A58E-A27A-8A48-97B6-60054A21BFD0}" destId="{0D8D69A9-B7AA-2D46-AA39-B266148E978E}" srcOrd="2" destOrd="0" presId="urn:microsoft.com/office/officeart/2009/3/layout/StepUpProcess"/>
    <dgm:cxn modelId="{13140D74-1793-F341-BD5F-5A200B02D003}" type="presParOf" srcId="{8ADC2A30-C2F3-C849-ADA7-325CAA68F841}" destId="{F29E0407-514F-E448-8A54-3EBD040645C3}" srcOrd="7" destOrd="0" presId="urn:microsoft.com/office/officeart/2009/3/layout/StepUpProcess"/>
    <dgm:cxn modelId="{D5EBA120-A121-1D47-BBFC-BEE0A70D6996}" type="presParOf" srcId="{F29E0407-514F-E448-8A54-3EBD040645C3}" destId="{615F8F00-F4D7-A44D-A052-B85BEC7B92DC}" srcOrd="0" destOrd="0" presId="urn:microsoft.com/office/officeart/2009/3/layout/StepUpProcess"/>
    <dgm:cxn modelId="{427500B0-5F56-1146-9D04-5F800FFD6F59}" type="presParOf" srcId="{8ADC2A30-C2F3-C849-ADA7-325CAA68F841}" destId="{B7599069-D955-FA45-8FCD-273DF2D76BA4}" srcOrd="8" destOrd="0" presId="urn:microsoft.com/office/officeart/2009/3/layout/StepUpProcess"/>
    <dgm:cxn modelId="{0B37F311-EE49-0C40-8221-03EC9B64765D}" type="presParOf" srcId="{B7599069-D955-FA45-8FCD-273DF2D76BA4}" destId="{82721A5F-E029-4243-A669-B00F4AAD98F6}" srcOrd="0" destOrd="0" presId="urn:microsoft.com/office/officeart/2009/3/layout/StepUpProcess"/>
    <dgm:cxn modelId="{699DF4F2-B05B-2C47-BD2B-A8E92992B0BB}" type="presParOf" srcId="{B7599069-D955-FA45-8FCD-273DF2D76BA4}" destId="{AF1F5FE9-42D7-B243-8A81-D5FE4282B40D}" srcOrd="1" destOrd="0" presId="urn:microsoft.com/office/officeart/2009/3/layout/StepUpProcess"/>
    <dgm:cxn modelId="{0C1AEC14-5BAC-F44D-9DBA-9E7D8D2E51C0}" type="presParOf" srcId="{B7599069-D955-FA45-8FCD-273DF2D76BA4}" destId="{C8CA9964-22D0-EC47-A90F-D05BDFBAF985}" srcOrd="2" destOrd="0" presId="urn:microsoft.com/office/officeart/2009/3/layout/StepUpProcess"/>
    <dgm:cxn modelId="{4D3A79E6-9AA8-C845-A34F-DE4976ED7DEC}" type="presParOf" srcId="{8ADC2A30-C2F3-C849-ADA7-325CAA68F841}" destId="{CBEBCE5A-61CD-B849-824B-3496D44252BB}" srcOrd="9" destOrd="0" presId="urn:microsoft.com/office/officeart/2009/3/layout/StepUpProcess"/>
    <dgm:cxn modelId="{FF333630-062E-7C42-9650-87D8D8BBDEF3}" type="presParOf" srcId="{CBEBCE5A-61CD-B849-824B-3496D44252BB}" destId="{FC33BE2F-5E9B-C94C-85C6-0B2CBD53C0C5}" srcOrd="0" destOrd="0" presId="urn:microsoft.com/office/officeart/2009/3/layout/StepUpProcess"/>
    <dgm:cxn modelId="{68A16B38-084A-E94B-9920-E9BE7FA58032}" type="presParOf" srcId="{8ADC2A30-C2F3-C849-ADA7-325CAA68F841}" destId="{3546A6DA-B531-A54F-B520-8DF1109F4AA6}" srcOrd="10" destOrd="0" presId="urn:microsoft.com/office/officeart/2009/3/layout/StepUpProcess"/>
    <dgm:cxn modelId="{A5FBB350-BCDD-CF4A-8A16-AB9969D626C5}" type="presParOf" srcId="{3546A6DA-B531-A54F-B520-8DF1109F4AA6}" destId="{3FFEEE83-B723-0A40-8F9F-F28CE609A973}" srcOrd="0" destOrd="0" presId="urn:microsoft.com/office/officeart/2009/3/layout/StepUpProcess"/>
    <dgm:cxn modelId="{26D83BAF-1B9E-864B-9AC5-BA551A86DF17}" type="presParOf" srcId="{3546A6DA-B531-A54F-B520-8DF1109F4AA6}" destId="{854A26CF-85B2-3549-B1A5-04E5A44794F8}"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0AD27-4F6E-0E4B-A4EA-B3BA2BD13079}">
      <dsp:nvSpPr>
        <dsp:cNvPr id="0" name=""/>
        <dsp:cNvSpPr/>
      </dsp:nvSpPr>
      <dsp:spPr>
        <a:xfrm>
          <a:off x="0" y="0"/>
          <a:ext cx="5085080" cy="508508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D99E5-F71F-3B47-8809-5D05E2A3C3AD}">
      <dsp:nvSpPr>
        <dsp:cNvPr id="0" name=""/>
        <dsp:cNvSpPr/>
      </dsp:nvSpPr>
      <dsp:spPr>
        <a:xfrm>
          <a:off x="2542540" y="0"/>
          <a:ext cx="6235608" cy="50850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err="1"/>
            <a:t>規避美國關稅</a:t>
          </a:r>
          <a:endParaRPr lang="en-US" sz="3600" kern="1200" dirty="0"/>
        </a:p>
      </dsp:txBody>
      <dsp:txXfrm>
        <a:off x="2542540" y="0"/>
        <a:ext cx="3117804" cy="1525527"/>
      </dsp:txXfrm>
    </dsp:sp>
    <dsp:sp modelId="{33AA1525-927B-E34E-B313-E79339BBFB6F}">
      <dsp:nvSpPr>
        <dsp:cNvPr id="0" name=""/>
        <dsp:cNvSpPr/>
      </dsp:nvSpPr>
      <dsp:spPr>
        <a:xfrm>
          <a:off x="889890" y="1525527"/>
          <a:ext cx="3305298" cy="330529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AD2807-EFB2-E147-828E-D9A922B20272}">
      <dsp:nvSpPr>
        <dsp:cNvPr id="0" name=""/>
        <dsp:cNvSpPr/>
      </dsp:nvSpPr>
      <dsp:spPr>
        <a:xfrm>
          <a:off x="2542540" y="1525527"/>
          <a:ext cx="6235608" cy="330529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err="1"/>
            <a:t>東南亞交貨</a:t>
          </a:r>
          <a:endParaRPr lang="en-US" sz="3600" kern="1200" dirty="0"/>
        </a:p>
      </dsp:txBody>
      <dsp:txXfrm>
        <a:off x="2542540" y="1525527"/>
        <a:ext cx="3117804" cy="1525522"/>
      </dsp:txXfrm>
    </dsp:sp>
    <dsp:sp modelId="{241319CD-F057-564C-BCA5-3811C2C13E82}">
      <dsp:nvSpPr>
        <dsp:cNvPr id="0" name=""/>
        <dsp:cNvSpPr/>
      </dsp:nvSpPr>
      <dsp:spPr>
        <a:xfrm>
          <a:off x="1779778" y="3051049"/>
          <a:ext cx="1525522" cy="152552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179B59-94C6-6840-B5B1-74425991B1F1}">
      <dsp:nvSpPr>
        <dsp:cNvPr id="0" name=""/>
        <dsp:cNvSpPr/>
      </dsp:nvSpPr>
      <dsp:spPr>
        <a:xfrm>
          <a:off x="2542539" y="3184471"/>
          <a:ext cx="6235608" cy="152552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err="1"/>
            <a:t>產能充沛</a:t>
          </a:r>
          <a:endParaRPr lang="en-US" sz="3600" kern="1200" dirty="0"/>
        </a:p>
      </dsp:txBody>
      <dsp:txXfrm>
        <a:off x="2542539" y="3184471"/>
        <a:ext cx="3117804" cy="1525522"/>
      </dsp:txXfrm>
    </dsp:sp>
    <dsp:sp modelId="{A18B53A1-27F3-7348-BC2C-1F9B74ADF81F}">
      <dsp:nvSpPr>
        <dsp:cNvPr id="0" name=""/>
        <dsp:cNvSpPr/>
      </dsp:nvSpPr>
      <dsp:spPr>
        <a:xfrm>
          <a:off x="5660344" y="0"/>
          <a:ext cx="3117804" cy="15255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t>出口便利</a:t>
          </a:r>
          <a:endParaRPr lang="en-US" sz="2800" kern="1200" dirty="0"/>
        </a:p>
        <a:p>
          <a:pPr marL="285750" lvl="1" indent="-285750" algn="l" defTabSz="1244600">
            <a:lnSpc>
              <a:spcPct val="90000"/>
            </a:lnSpc>
            <a:spcBef>
              <a:spcPct val="0"/>
            </a:spcBef>
            <a:spcAft>
              <a:spcPct val="15000"/>
            </a:spcAft>
            <a:buChar char="••"/>
          </a:pPr>
          <a:r>
            <a:rPr lang="en-US" sz="2800" kern="1200" dirty="0" err="1"/>
            <a:t>材料本地化供應</a:t>
          </a:r>
          <a:endParaRPr lang="en-US" sz="2800" kern="1200" dirty="0"/>
        </a:p>
      </dsp:txBody>
      <dsp:txXfrm>
        <a:off x="5660344" y="0"/>
        <a:ext cx="3117804" cy="1525527"/>
      </dsp:txXfrm>
    </dsp:sp>
    <dsp:sp modelId="{94AC72BF-635A-2940-94D7-B5DA871FCCFC}">
      <dsp:nvSpPr>
        <dsp:cNvPr id="0" name=""/>
        <dsp:cNvSpPr/>
      </dsp:nvSpPr>
      <dsp:spPr>
        <a:xfrm>
          <a:off x="5660344" y="1525527"/>
          <a:ext cx="3117804" cy="152552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t>泰國本地運輸</a:t>
          </a:r>
          <a:endParaRPr lang="en-US" sz="2800" kern="1200" dirty="0"/>
        </a:p>
        <a:p>
          <a:pPr marL="285750" lvl="1" indent="-285750" algn="l" defTabSz="1244600">
            <a:lnSpc>
              <a:spcPct val="90000"/>
            </a:lnSpc>
            <a:spcBef>
              <a:spcPct val="0"/>
            </a:spcBef>
            <a:spcAft>
              <a:spcPct val="15000"/>
            </a:spcAft>
            <a:buChar char="••"/>
          </a:pPr>
          <a:r>
            <a:rPr lang="en-US" sz="2800" kern="1200" dirty="0" err="1"/>
            <a:t>出口越南</a:t>
          </a:r>
          <a:r>
            <a:rPr lang="en-US" altLang="zh-TW" sz="2800" kern="1200" dirty="0"/>
            <a:t>/</a:t>
          </a:r>
          <a:r>
            <a:rPr lang="zh-TW" altLang="en-US" sz="2800" kern="1200" dirty="0"/>
            <a:t>中國</a:t>
          </a:r>
          <a:endParaRPr lang="en-US" sz="2800" kern="1200" dirty="0"/>
        </a:p>
      </dsp:txBody>
      <dsp:txXfrm>
        <a:off x="5660344" y="1525527"/>
        <a:ext cx="3117804" cy="1525522"/>
      </dsp:txXfrm>
    </dsp:sp>
    <dsp:sp modelId="{9A82A2D9-905F-7A40-B081-0A3346930C5A}">
      <dsp:nvSpPr>
        <dsp:cNvPr id="0" name=""/>
        <dsp:cNvSpPr/>
      </dsp:nvSpPr>
      <dsp:spPr>
        <a:xfrm>
          <a:off x="5660344" y="3051049"/>
          <a:ext cx="3117804" cy="152552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t>直接人力充沛</a:t>
          </a:r>
          <a:endParaRPr lang="en-US" sz="2800" kern="1200" dirty="0"/>
        </a:p>
        <a:p>
          <a:pPr marL="285750" lvl="1" indent="-285750" algn="l" defTabSz="1244600">
            <a:lnSpc>
              <a:spcPct val="90000"/>
            </a:lnSpc>
            <a:spcBef>
              <a:spcPct val="0"/>
            </a:spcBef>
            <a:spcAft>
              <a:spcPct val="15000"/>
            </a:spcAft>
            <a:buChar char="••"/>
          </a:pPr>
          <a:r>
            <a:rPr lang="en-US" sz="2800" kern="1200" dirty="0" err="1"/>
            <a:t>投入自動化生產</a:t>
          </a:r>
          <a:endParaRPr lang="en-US" sz="2800" kern="1200" dirty="0"/>
        </a:p>
      </dsp:txBody>
      <dsp:txXfrm>
        <a:off x="5660344" y="3051049"/>
        <a:ext cx="3117804" cy="1525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CF2EB-A10D-4542-9EFB-AF978B147148}">
      <dsp:nvSpPr>
        <dsp:cNvPr id="0" name=""/>
        <dsp:cNvSpPr/>
      </dsp:nvSpPr>
      <dsp:spPr>
        <a:xfrm>
          <a:off x="3528" y="3181534"/>
          <a:ext cx="3140334" cy="125613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lumMod val="50000"/>
                </a:schemeClr>
              </a:solidFill>
            </a:rPr>
            <a:t>醫療</a:t>
          </a:r>
          <a:endParaRPr lang="en-US" sz="2800" kern="1200" dirty="0">
            <a:solidFill>
              <a:schemeClr val="tx1">
                <a:lumMod val="50000"/>
              </a:schemeClr>
            </a:solidFill>
          </a:endParaRPr>
        </a:p>
      </dsp:txBody>
      <dsp:txXfrm>
        <a:off x="631595" y="3181534"/>
        <a:ext cx="1884201" cy="1256133"/>
      </dsp:txXfrm>
    </dsp:sp>
    <dsp:sp modelId="{C1E2FCBF-4CA9-2249-A638-F8E4F00B810E}">
      <dsp:nvSpPr>
        <dsp:cNvPr id="0" name=""/>
        <dsp:cNvSpPr/>
      </dsp:nvSpPr>
      <dsp:spPr>
        <a:xfrm>
          <a:off x="2829829" y="3181534"/>
          <a:ext cx="3140334" cy="1256133"/>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lumMod val="50000"/>
                </a:schemeClr>
              </a:solidFill>
            </a:rPr>
            <a:t>通訊</a:t>
          </a:r>
          <a:endParaRPr lang="en-US" sz="2800" kern="1200" dirty="0">
            <a:solidFill>
              <a:schemeClr val="tx1">
                <a:lumMod val="50000"/>
              </a:schemeClr>
            </a:solidFill>
          </a:endParaRPr>
        </a:p>
      </dsp:txBody>
      <dsp:txXfrm>
        <a:off x="3457896" y="3181534"/>
        <a:ext cx="1884201" cy="1256133"/>
      </dsp:txXfrm>
    </dsp:sp>
    <dsp:sp modelId="{26EEA0B1-1F34-5846-A543-1FAB440E21F3}">
      <dsp:nvSpPr>
        <dsp:cNvPr id="0" name=""/>
        <dsp:cNvSpPr/>
      </dsp:nvSpPr>
      <dsp:spPr>
        <a:xfrm>
          <a:off x="5656130" y="3181534"/>
          <a:ext cx="3140334" cy="1256133"/>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lumMod val="50000"/>
                </a:schemeClr>
              </a:solidFill>
            </a:rPr>
            <a:t>工業</a:t>
          </a:r>
          <a:endParaRPr lang="en-US" sz="2800" kern="1200" dirty="0">
            <a:solidFill>
              <a:schemeClr val="tx1">
                <a:lumMod val="50000"/>
              </a:schemeClr>
            </a:solidFill>
          </a:endParaRPr>
        </a:p>
      </dsp:txBody>
      <dsp:txXfrm>
        <a:off x="6284197" y="3181534"/>
        <a:ext cx="1884201" cy="1256133"/>
      </dsp:txXfrm>
    </dsp:sp>
    <dsp:sp modelId="{BB6D4C54-D951-714B-9D79-FBE0375A1BA0}">
      <dsp:nvSpPr>
        <dsp:cNvPr id="0" name=""/>
        <dsp:cNvSpPr/>
      </dsp:nvSpPr>
      <dsp:spPr>
        <a:xfrm>
          <a:off x="8482431" y="3181534"/>
          <a:ext cx="3140334" cy="1256133"/>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lumMod val="50000"/>
                </a:schemeClr>
              </a:solidFill>
            </a:rPr>
            <a:t>高速傳輸</a:t>
          </a:r>
          <a:endParaRPr lang="en-US" sz="2800" kern="1200" dirty="0">
            <a:solidFill>
              <a:schemeClr val="tx1">
                <a:lumMod val="50000"/>
              </a:schemeClr>
            </a:solidFill>
          </a:endParaRPr>
        </a:p>
      </dsp:txBody>
      <dsp:txXfrm>
        <a:off x="9110498" y="3181534"/>
        <a:ext cx="1884201" cy="1256133"/>
      </dsp:txXfrm>
    </dsp:sp>
    <dsp:sp modelId="{09828D4A-FCF0-6B4B-B40E-AA706709459F}">
      <dsp:nvSpPr>
        <dsp:cNvPr id="0" name=""/>
        <dsp:cNvSpPr/>
      </dsp:nvSpPr>
      <dsp:spPr>
        <a:xfrm>
          <a:off x="11312261" y="3171020"/>
          <a:ext cx="3140334" cy="1256133"/>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lumMod val="50000"/>
                </a:schemeClr>
              </a:solidFill>
            </a:rPr>
            <a:t>環保</a:t>
          </a:r>
          <a:endParaRPr lang="en-US" sz="2800" kern="1200" dirty="0">
            <a:solidFill>
              <a:schemeClr val="tx1">
                <a:lumMod val="50000"/>
              </a:schemeClr>
            </a:solidFill>
          </a:endParaRPr>
        </a:p>
      </dsp:txBody>
      <dsp:txXfrm>
        <a:off x="11940328" y="3171020"/>
        <a:ext cx="1884201" cy="1256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D0BBE-13E3-2742-BB1C-68E376340175}">
      <dsp:nvSpPr>
        <dsp:cNvPr id="0" name=""/>
        <dsp:cNvSpPr/>
      </dsp:nvSpPr>
      <dsp:spPr>
        <a:xfrm rot="5400000">
          <a:off x="450084" y="4278483"/>
          <a:ext cx="1354705" cy="22541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DEC5C-C670-934E-BF7E-5AE952C79DBF}">
      <dsp:nvSpPr>
        <dsp:cNvPr id="0" name=""/>
        <dsp:cNvSpPr/>
      </dsp:nvSpPr>
      <dsp:spPr>
        <a:xfrm>
          <a:off x="223950" y="4952003"/>
          <a:ext cx="2035103" cy="1783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altLang="zh-TW" sz="3200" kern="1200" dirty="0"/>
            <a:t>2020</a:t>
          </a:r>
          <a:endParaRPr lang="en-US" sz="3200" kern="1200" dirty="0"/>
        </a:p>
      </dsp:txBody>
      <dsp:txXfrm>
        <a:off x="223950" y="4952003"/>
        <a:ext cx="2035103" cy="1783887"/>
      </dsp:txXfrm>
    </dsp:sp>
    <dsp:sp modelId="{1B57DF23-CB38-0049-BA21-09ED71FC3C3B}">
      <dsp:nvSpPr>
        <dsp:cNvPr id="0" name=""/>
        <dsp:cNvSpPr/>
      </dsp:nvSpPr>
      <dsp:spPr>
        <a:xfrm>
          <a:off x="1875071" y="4112526"/>
          <a:ext cx="383981" cy="38398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C12DD-D006-1648-9167-1ECB4062A4E4}">
      <dsp:nvSpPr>
        <dsp:cNvPr id="0" name=""/>
        <dsp:cNvSpPr/>
      </dsp:nvSpPr>
      <dsp:spPr>
        <a:xfrm rot="5400000">
          <a:off x="2941448" y="3661992"/>
          <a:ext cx="1354705" cy="22541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18602-67EF-1F47-8E3E-66EF3A3D8B7C}">
      <dsp:nvSpPr>
        <dsp:cNvPr id="0" name=""/>
        <dsp:cNvSpPr/>
      </dsp:nvSpPr>
      <dsp:spPr>
        <a:xfrm>
          <a:off x="2715314" y="4335512"/>
          <a:ext cx="2035103" cy="1783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altLang="zh-TW" sz="3200" kern="1200" dirty="0"/>
            <a:t>2021</a:t>
          </a:r>
          <a:endParaRPr lang="en-US" sz="3200" kern="1200" dirty="0"/>
        </a:p>
      </dsp:txBody>
      <dsp:txXfrm>
        <a:off x="2715314" y="4335512"/>
        <a:ext cx="2035103" cy="1783887"/>
      </dsp:txXfrm>
    </dsp:sp>
    <dsp:sp modelId="{DE8D4A31-8FD4-134C-8547-E7AE6F307BCA}">
      <dsp:nvSpPr>
        <dsp:cNvPr id="0" name=""/>
        <dsp:cNvSpPr/>
      </dsp:nvSpPr>
      <dsp:spPr>
        <a:xfrm>
          <a:off x="4366435" y="3496036"/>
          <a:ext cx="383981" cy="38398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86AB7C-E4F0-1746-9D85-742612158D3C}">
      <dsp:nvSpPr>
        <dsp:cNvPr id="0" name=""/>
        <dsp:cNvSpPr/>
      </dsp:nvSpPr>
      <dsp:spPr>
        <a:xfrm rot="5400000">
          <a:off x="5432812" y="3045502"/>
          <a:ext cx="1354705" cy="22541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C6B621-FB79-2843-A137-39088BC3F45C}">
      <dsp:nvSpPr>
        <dsp:cNvPr id="0" name=""/>
        <dsp:cNvSpPr/>
      </dsp:nvSpPr>
      <dsp:spPr>
        <a:xfrm>
          <a:off x="5206678" y="3719022"/>
          <a:ext cx="2035103" cy="1783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altLang="zh-TW" sz="3200" kern="1200" dirty="0"/>
            <a:t>2022</a:t>
          </a:r>
          <a:endParaRPr lang="en-US" sz="3200" kern="1200" dirty="0"/>
        </a:p>
      </dsp:txBody>
      <dsp:txXfrm>
        <a:off x="5206678" y="3719022"/>
        <a:ext cx="2035103" cy="1783887"/>
      </dsp:txXfrm>
    </dsp:sp>
    <dsp:sp modelId="{9DDE597D-84F4-014D-B325-6C1CAFA5F669}">
      <dsp:nvSpPr>
        <dsp:cNvPr id="0" name=""/>
        <dsp:cNvSpPr/>
      </dsp:nvSpPr>
      <dsp:spPr>
        <a:xfrm>
          <a:off x="6857799" y="2879545"/>
          <a:ext cx="383981" cy="38398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498D8F-4897-8F44-B9BD-5CA6591F832C}">
      <dsp:nvSpPr>
        <dsp:cNvPr id="0" name=""/>
        <dsp:cNvSpPr/>
      </dsp:nvSpPr>
      <dsp:spPr>
        <a:xfrm rot="5400000">
          <a:off x="7924176" y="2429011"/>
          <a:ext cx="1354705" cy="22541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CC931-3E78-CF49-ABA9-179440D979C6}">
      <dsp:nvSpPr>
        <dsp:cNvPr id="0" name=""/>
        <dsp:cNvSpPr/>
      </dsp:nvSpPr>
      <dsp:spPr>
        <a:xfrm>
          <a:off x="7698042" y="3102531"/>
          <a:ext cx="2035103" cy="1783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altLang="zh-TW" sz="3200" kern="1200" dirty="0"/>
            <a:t>2023</a:t>
          </a:r>
          <a:endParaRPr lang="en-US" sz="3200" kern="1200" dirty="0"/>
        </a:p>
      </dsp:txBody>
      <dsp:txXfrm>
        <a:off x="7698042" y="3102531"/>
        <a:ext cx="2035103" cy="1783887"/>
      </dsp:txXfrm>
    </dsp:sp>
    <dsp:sp modelId="{0D8D69A9-B7AA-2D46-AA39-B266148E978E}">
      <dsp:nvSpPr>
        <dsp:cNvPr id="0" name=""/>
        <dsp:cNvSpPr/>
      </dsp:nvSpPr>
      <dsp:spPr>
        <a:xfrm>
          <a:off x="9349163" y="2263055"/>
          <a:ext cx="383981" cy="38398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21A5F-E029-4243-A669-B00F4AAD98F6}">
      <dsp:nvSpPr>
        <dsp:cNvPr id="0" name=""/>
        <dsp:cNvSpPr/>
      </dsp:nvSpPr>
      <dsp:spPr>
        <a:xfrm rot="5400000">
          <a:off x="10415540" y="1812521"/>
          <a:ext cx="1354705" cy="22541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1F5FE9-42D7-B243-8A81-D5FE4282B40D}">
      <dsp:nvSpPr>
        <dsp:cNvPr id="0" name=""/>
        <dsp:cNvSpPr/>
      </dsp:nvSpPr>
      <dsp:spPr>
        <a:xfrm>
          <a:off x="10189406" y="2486040"/>
          <a:ext cx="2035103" cy="1783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altLang="zh-TW" sz="3200" kern="1200" dirty="0"/>
            <a:t>2024</a:t>
          </a:r>
          <a:endParaRPr lang="en-US" sz="3200" kern="1200" dirty="0"/>
        </a:p>
      </dsp:txBody>
      <dsp:txXfrm>
        <a:off x="10189406" y="2486040"/>
        <a:ext cx="2035103" cy="1783887"/>
      </dsp:txXfrm>
    </dsp:sp>
    <dsp:sp modelId="{C8CA9964-22D0-EC47-A90F-D05BDFBAF985}">
      <dsp:nvSpPr>
        <dsp:cNvPr id="0" name=""/>
        <dsp:cNvSpPr/>
      </dsp:nvSpPr>
      <dsp:spPr>
        <a:xfrm>
          <a:off x="11840527" y="1646564"/>
          <a:ext cx="383981" cy="38398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EEE83-B723-0A40-8F9F-F28CE609A973}">
      <dsp:nvSpPr>
        <dsp:cNvPr id="0" name=""/>
        <dsp:cNvSpPr/>
      </dsp:nvSpPr>
      <dsp:spPr>
        <a:xfrm rot="5400000">
          <a:off x="12906904" y="1196030"/>
          <a:ext cx="1354705" cy="22541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4A26CF-85B2-3549-B1A5-04E5A44794F8}">
      <dsp:nvSpPr>
        <dsp:cNvPr id="0" name=""/>
        <dsp:cNvSpPr/>
      </dsp:nvSpPr>
      <dsp:spPr>
        <a:xfrm>
          <a:off x="12680770" y="1869550"/>
          <a:ext cx="2035103" cy="1783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altLang="zh-TW" sz="3200" kern="1200" dirty="0"/>
            <a:t>2025</a:t>
          </a:r>
          <a:endParaRPr lang="en-US" sz="3200" kern="1200" dirty="0"/>
        </a:p>
      </dsp:txBody>
      <dsp:txXfrm>
        <a:off x="12680770" y="1869550"/>
        <a:ext cx="2035103" cy="178388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1143000" y="685800"/>
            <a:ext cx="4572000" cy="3429000"/>
          </a:xfrm>
          <a:prstGeom prst="rect">
            <a:avLst/>
          </a:prstGeom>
        </p:spPr>
        <p:txBody>
          <a:bodyPr/>
          <a:lstStyle/>
          <a:p>
            <a:endParaRPr/>
          </a:p>
        </p:txBody>
      </p:sp>
      <p:sp>
        <p:nvSpPr>
          <p:cNvPr id="293" name="Shape 29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654806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pPr defTabSz="914400"/>
            <a:r>
              <a:t>Our Thailand factory set up in 2012, to consider tariff issue and covid-19, we bought a big land to build new Thailand factory in 2020.  As you can see our land area is around 112,000 square meter, and it takes 40mins traffic time to international airport, and one hour to Bangkok city.</a:t>
            </a:r>
          </a:p>
          <a:p>
            <a:pPr defTabSz="914400"/>
            <a:r>
              <a:t>Now, our capacity is around 1.5kk~2kk per month, and this is only for one production building, we are collecting more demand to build phase II building in nearly future.</a:t>
            </a:r>
          </a:p>
          <a:p>
            <a:pPr defTabSz="914400"/>
            <a:r>
              <a:t>Later, allow me to show you the video of new Thailand factory, the video time is around 3 mins.</a:t>
            </a:r>
          </a:p>
        </p:txBody>
      </p:sp>
    </p:spTree>
    <p:extLst>
      <p:ext uri="{BB962C8B-B14F-4D97-AF65-F5344CB8AC3E}">
        <p14:creationId xmlns:p14="http://schemas.microsoft.com/office/powerpoint/2010/main" val="9028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pPr marL="228600" defTabSz="914400">
              <a:defRPr>
                <a:solidFill>
                  <a:srgbClr val="7030A0"/>
                </a:solidFill>
              </a:defRPr>
            </a:pPr>
            <a:r>
              <a:t>According to previous slide, JEM provides “one stop shop” service to Logitech.</a:t>
            </a:r>
          </a:p>
          <a:p>
            <a:pPr marL="228600" defTabSz="914400">
              <a:defRPr>
                <a:solidFill>
                  <a:srgbClr val="7030A0"/>
                </a:solidFill>
              </a:defRPr>
            </a:pPr>
            <a:r>
              <a:t>So let me show you some photo of equipment in house.</a:t>
            </a:r>
          </a:p>
          <a:p>
            <a:pPr marL="228600" defTabSz="914400">
              <a:defRPr>
                <a:solidFill>
                  <a:srgbClr val="7030A0"/>
                </a:solidFill>
              </a:defRPr>
            </a:pPr>
            <a:r>
              <a:t>Where raw cable production is for high speed cable and more focus on key station to liable signal integrity performance. There has tooling work shop in house where CMM mirror EDM for tool up in house. Also equip CT scanner goes with  FA/CA ability.  Reliability lab include for test lab of SI, EE, ME. </a:t>
            </a:r>
          </a:p>
        </p:txBody>
      </p:sp>
    </p:spTree>
    <p:extLst>
      <p:ext uri="{BB962C8B-B14F-4D97-AF65-F5344CB8AC3E}">
        <p14:creationId xmlns:p14="http://schemas.microsoft.com/office/powerpoint/2010/main" val="291318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xfrm>
            <a:off x="381000" y="685800"/>
            <a:ext cx="6096000" cy="3429000"/>
          </a:xfrm>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pPr marL="228600" defTabSz="914400">
              <a:defRPr>
                <a:solidFill>
                  <a:srgbClr val="7030A0"/>
                </a:solidFill>
              </a:defRPr>
            </a:pPr>
            <a:r>
              <a:t>According to previous slide, JEM provides “one stop shop” service to Logitech.</a:t>
            </a:r>
          </a:p>
          <a:p>
            <a:pPr marL="228600" defTabSz="914400">
              <a:defRPr>
                <a:solidFill>
                  <a:srgbClr val="7030A0"/>
                </a:solidFill>
              </a:defRPr>
            </a:pPr>
            <a:r>
              <a:t>So let me show you some photo of equipment in house.</a:t>
            </a:r>
          </a:p>
          <a:p>
            <a:pPr marL="228600" defTabSz="914400">
              <a:defRPr>
                <a:solidFill>
                  <a:srgbClr val="7030A0"/>
                </a:solidFill>
              </a:defRPr>
            </a:pPr>
            <a:r>
              <a:t>Where raw cable production is for high speed cable and more focus on key station to liable signal integrity performance. There has tooling work shop in house where CMM mirror EDM for tool up in house. Also equip CT scanner goes with  FA/CA ability.  Reliability lab include for test lab of SI, EE, ME. </a:t>
            </a:r>
          </a:p>
        </p:txBody>
      </p:sp>
    </p:spTree>
    <p:extLst>
      <p:ext uri="{BB962C8B-B14F-4D97-AF65-F5344CB8AC3E}">
        <p14:creationId xmlns:p14="http://schemas.microsoft.com/office/powerpoint/2010/main" val="8091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79190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noRot="1" noChangeAspect="1"/>
          </p:cNvSpPr>
          <p:nvPr>
            <p:ph type="sldImg"/>
          </p:nvPr>
        </p:nvSpPr>
        <p:spPr>
          <a:xfrm>
            <a:off x="381000" y="685800"/>
            <a:ext cx="6096000" cy="3429000"/>
          </a:xfrm>
          <a:prstGeom prst="rect">
            <a:avLst/>
          </a:prstGeom>
        </p:spPr>
        <p:txBody>
          <a:bodyPr/>
          <a:lstStyle/>
          <a:p>
            <a:endParaRPr/>
          </a:p>
        </p:txBody>
      </p:sp>
      <p:sp>
        <p:nvSpPr>
          <p:cNvPr id="618" name="Shape 618"/>
          <p:cNvSpPr>
            <a:spLocks noGrp="1"/>
          </p:cNvSpPr>
          <p:nvPr>
            <p:ph type="body" sz="quarter" idx="1"/>
          </p:nvPr>
        </p:nvSpPr>
        <p:spPr>
          <a:prstGeom prst="rect">
            <a:avLst/>
          </a:prstGeom>
        </p:spPr>
        <p:txBody>
          <a:bodyPr/>
          <a:lstStyle/>
          <a:p>
            <a:pPr marL="228600" defTabSz="914400"/>
            <a:r>
              <a:t>The next slide is sustainability roadmap, the “E” in ESG is states Environment, “S” for social, and “G” for governance. Let me introduce how we do for Environment.</a:t>
            </a:r>
          </a:p>
          <a:p>
            <a:pPr marL="228600" defTabSz="914400"/>
            <a:r>
              <a:t> Since year 2020, JEM already started to review data of CO2 energy consumption and greenhouse gas emissions, also submitted report to Logi SER review.</a:t>
            </a:r>
          </a:p>
          <a:p>
            <a:pPr marL="228600" defTabSz="914400"/>
            <a:r>
              <a:t>In 2021, JEM kicked off carbon emission plan to decrease 3% water and electricity by pcs. </a:t>
            </a:r>
          </a:p>
          <a:p>
            <a:pPr marL="228600" defTabSz="914400"/>
            <a:r>
              <a:t>This year, we plan to sign consultant contract of carbon emissions in Sept., and proceed internal training.</a:t>
            </a:r>
          </a:p>
          <a:p>
            <a:pPr marL="228600" defTabSz="914400"/>
            <a:r>
              <a:t>In coming year 2023, we will kick off carbon emission plan by monthly to review in JEM HQ and all factories to confirm the data and information is valid. After that, we expect to get ISO 14064 certification in Q4 of 2023.</a:t>
            </a:r>
          </a:p>
          <a:p>
            <a:pPr marL="228600" defTabSz="914400"/>
            <a:r>
              <a:t>For the phase II construction in Thailand factory, we plan to set up solar energy generation and rain water recycle system in 2024 once we success to gain more orders.</a:t>
            </a:r>
          </a:p>
        </p:txBody>
      </p:sp>
    </p:spTree>
    <p:extLst>
      <p:ext uri="{BB962C8B-B14F-4D97-AF65-F5344CB8AC3E}">
        <p14:creationId xmlns:p14="http://schemas.microsoft.com/office/powerpoint/2010/main" val="830890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noRot="1" noChangeAspect="1"/>
          </p:cNvSpPr>
          <p:nvPr>
            <p:ph type="sldImg"/>
          </p:nvPr>
        </p:nvSpPr>
        <p:spPr>
          <a:xfrm>
            <a:off x="381000" y="685800"/>
            <a:ext cx="6096000" cy="3429000"/>
          </a:xfrm>
          <a:prstGeom prst="rect">
            <a:avLst/>
          </a:prstGeom>
        </p:spPr>
        <p:txBody>
          <a:bodyPr/>
          <a:lstStyle/>
          <a:p>
            <a:endParaRPr/>
          </a:p>
        </p:txBody>
      </p:sp>
      <p:sp>
        <p:nvSpPr>
          <p:cNvPr id="638" name="Shape 638"/>
          <p:cNvSpPr>
            <a:spLocks noGrp="1"/>
          </p:cNvSpPr>
          <p:nvPr>
            <p:ph type="body" sz="quarter" idx="1"/>
          </p:nvPr>
        </p:nvSpPr>
        <p:spPr>
          <a:prstGeom prst="rect">
            <a:avLst/>
          </a:prstGeom>
        </p:spPr>
        <p:txBody>
          <a:bodyPr/>
          <a:lstStyle>
            <a:lvl1pPr defTabSz="914400"/>
          </a:lstStyle>
          <a:p>
            <a:r>
              <a:t>In accordance with SER requirements, JEM continues to follow up RBA 7.0 requirements for those regulation with labor, healthy and safety, public hygiene, and morality.</a:t>
            </a:r>
          </a:p>
        </p:txBody>
      </p:sp>
    </p:spTree>
    <p:extLst>
      <p:ext uri="{BB962C8B-B14F-4D97-AF65-F5344CB8AC3E}">
        <p14:creationId xmlns:p14="http://schemas.microsoft.com/office/powerpoint/2010/main" val="170606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xfrm>
            <a:off x="381000" y="685800"/>
            <a:ext cx="6096000" cy="3429000"/>
          </a:xfrm>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p>
            <a:pPr defTabSz="914400"/>
            <a:r>
              <a:t>For the governance, Jem from a dedicated Logitech SER team across Dongguan, guangxi, SZ.</a:t>
            </a:r>
          </a:p>
          <a:p>
            <a:pPr defTabSz="914400"/>
            <a:r>
              <a:t>ESG implement self-practice and lead by CSR director – Kevin Ou, following is our ESG org. chart and member.</a:t>
            </a:r>
          </a:p>
          <a:p>
            <a:pPr defTabSz="914400"/>
            <a:r>
              <a:t>Thailand facility warm up SER &amp; ESG – labor training. </a:t>
            </a:r>
          </a:p>
        </p:txBody>
      </p:sp>
    </p:spTree>
    <p:extLst>
      <p:ext uri="{BB962C8B-B14F-4D97-AF65-F5344CB8AC3E}">
        <p14:creationId xmlns:p14="http://schemas.microsoft.com/office/powerpoint/2010/main" val="366132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封面">
    <p:spTree>
      <p:nvGrpSpPr>
        <p:cNvPr id="1" name=""/>
        <p:cNvGrpSpPr/>
        <p:nvPr/>
      </p:nvGrpSpPr>
      <p:grpSpPr>
        <a:xfrm>
          <a:off x="0" y="0"/>
          <a:ext cx="0" cy="0"/>
          <a:chOff x="0" y="0"/>
          <a:chExt cx="0" cy="0"/>
        </a:xfrm>
      </p:grpSpPr>
      <p:sp>
        <p:nvSpPr>
          <p:cNvPr id="21" name="矩形"/>
          <p:cNvSpPr/>
          <p:nvPr/>
        </p:nvSpPr>
        <p:spPr>
          <a:xfrm rot="16200000">
            <a:off x="-3267915" y="3267912"/>
            <a:ext cx="9144002" cy="2608175"/>
          </a:xfrm>
          <a:prstGeom prst="rect">
            <a:avLst/>
          </a:prstGeom>
          <a:solidFill>
            <a:srgbClr val="11249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22" name="矩形"/>
          <p:cNvSpPr/>
          <p:nvPr/>
        </p:nvSpPr>
        <p:spPr>
          <a:xfrm rot="16200000">
            <a:off x="519863" y="2088308"/>
            <a:ext cx="9144002" cy="4967383"/>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23" name="矩形"/>
          <p:cNvSpPr/>
          <p:nvPr/>
        </p:nvSpPr>
        <p:spPr>
          <a:xfrm rot="16200000">
            <a:off x="519862" y="2237198"/>
            <a:ext cx="9144002" cy="4669603"/>
          </a:xfrm>
          <a:prstGeom prst="rect">
            <a:avLst/>
          </a:prstGeom>
          <a:solidFill>
            <a:srgbClr val="2D69EA"/>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24" name="The world’s leading providers of interconnection products and electronics manufacturing service"/>
          <p:cNvSpPr txBox="1"/>
          <p:nvPr/>
        </p:nvSpPr>
        <p:spPr>
          <a:xfrm>
            <a:off x="8647437" y="7690475"/>
            <a:ext cx="5362999" cy="604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nchor="ctr">
            <a:spAutoFit/>
          </a:bodyPr>
          <a:lstStyle>
            <a:lvl1pPr>
              <a:defRPr sz="1600">
                <a:latin typeface="Helvetica Light"/>
                <a:ea typeface="Helvetica Light"/>
                <a:cs typeface="Helvetica Light"/>
                <a:sym typeface="Helvetica Light"/>
              </a:defRPr>
            </a:lvl1pPr>
          </a:lstStyle>
          <a:p>
            <a:r>
              <a:t>The world’s leading providers of interconnection products and electronics manufacturing service</a:t>
            </a:r>
          </a:p>
        </p:txBody>
      </p:sp>
      <p:sp>
        <p:nvSpPr>
          <p:cNvPr id="25" name="ELECTRONICS MFG.CO.,LTD"/>
          <p:cNvSpPr txBox="1"/>
          <p:nvPr/>
        </p:nvSpPr>
        <p:spPr>
          <a:xfrm>
            <a:off x="8647437" y="6632421"/>
            <a:ext cx="4390648" cy="1075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nchor="ctr">
            <a:spAutoFit/>
          </a:bodyPr>
          <a:lstStyle>
            <a:lvl1pPr>
              <a:defRPr sz="3100" b="1">
                <a:solidFill>
                  <a:srgbClr val="1F386F"/>
                </a:solidFill>
                <a:latin typeface="+mn-lt"/>
                <a:ea typeface="+mn-ea"/>
                <a:cs typeface="+mn-cs"/>
                <a:sym typeface="Helvetica Neue"/>
              </a:defRPr>
            </a:lvl1pPr>
          </a:lstStyle>
          <a:p>
            <a:r>
              <a:t>ELECTRONICS MFG.CO.,LTD</a:t>
            </a:r>
          </a:p>
        </p:txBody>
      </p:sp>
      <p:grpSp>
        <p:nvGrpSpPr>
          <p:cNvPr id="28" name="群組"/>
          <p:cNvGrpSpPr/>
          <p:nvPr/>
        </p:nvGrpSpPr>
        <p:grpSpPr>
          <a:xfrm>
            <a:off x="-2" y="1862890"/>
            <a:ext cx="7878028" cy="5418219"/>
            <a:chOff x="0" y="0"/>
            <a:chExt cx="7878026" cy="5418219"/>
          </a:xfrm>
        </p:grpSpPr>
        <p:pic>
          <p:nvPicPr>
            <p:cNvPr id="26" name="image8.png" descr="image8.png"/>
            <p:cNvPicPr>
              <a:picLocks noChangeAspect="1"/>
            </p:cNvPicPr>
            <p:nvPr/>
          </p:nvPicPr>
          <p:blipFill>
            <a:blip r:embed="rId2"/>
            <a:stretch>
              <a:fillRect/>
            </a:stretch>
          </p:blipFill>
          <p:spPr>
            <a:xfrm>
              <a:off x="0" y="-1"/>
              <a:ext cx="7878027" cy="5307381"/>
            </a:xfrm>
            <a:prstGeom prst="rect">
              <a:avLst/>
            </a:prstGeom>
            <a:ln w="12700" cap="flat">
              <a:noFill/>
              <a:miter lim="400000"/>
            </a:ln>
            <a:effectLst>
              <a:outerShdw blurRad="88900" dist="49218" dir="5400000" rotWithShape="0">
                <a:srgbClr val="000000">
                  <a:alpha val="34152"/>
                </a:srgbClr>
              </a:outerShdw>
            </a:effectLst>
          </p:spPr>
        </p:pic>
        <p:pic>
          <p:nvPicPr>
            <p:cNvPr id="27" name="image7.png" descr="image7.png"/>
            <p:cNvPicPr>
              <a:picLocks noChangeAspect="1"/>
            </p:cNvPicPr>
            <p:nvPr/>
          </p:nvPicPr>
          <p:blipFill>
            <a:blip r:embed="rId3"/>
            <a:stretch>
              <a:fillRect/>
            </a:stretch>
          </p:blipFill>
          <p:spPr>
            <a:xfrm>
              <a:off x="0" y="518230"/>
              <a:ext cx="5222581" cy="4899990"/>
            </a:xfrm>
            <a:prstGeom prst="rect">
              <a:avLst/>
            </a:prstGeom>
            <a:ln w="12700" cap="flat">
              <a:noFill/>
              <a:miter lim="400000"/>
            </a:ln>
            <a:effectLst>
              <a:outerShdw blurRad="88900" dist="49218" dir="5400000" rotWithShape="0">
                <a:srgbClr val="000000">
                  <a:alpha val="34152"/>
                </a:srgbClr>
              </a:outerShdw>
            </a:effectLst>
          </p:spPr>
        </p:pic>
      </p:grpSp>
      <p:pic>
        <p:nvPicPr>
          <p:cNvPr id="29" name="圖片 7" descr="圖片 7"/>
          <p:cNvPicPr>
            <a:picLocks noChangeAspect="1"/>
          </p:cNvPicPr>
          <p:nvPr/>
        </p:nvPicPr>
        <p:blipFill>
          <a:blip r:embed="rId4"/>
          <a:stretch>
            <a:fillRect/>
          </a:stretch>
        </p:blipFill>
        <p:spPr>
          <a:xfrm>
            <a:off x="8693287" y="4989007"/>
            <a:ext cx="1468643" cy="592720"/>
          </a:xfrm>
          <a:prstGeom prst="rect">
            <a:avLst/>
          </a:prstGeom>
          <a:ln w="12700">
            <a:miter lim="400000"/>
          </a:ln>
        </p:spPr>
      </p:pic>
      <p:sp>
        <p:nvSpPr>
          <p:cNvPr id="30" name="JOINSOON"/>
          <p:cNvSpPr txBox="1"/>
          <p:nvPr/>
        </p:nvSpPr>
        <p:spPr>
          <a:xfrm>
            <a:off x="8654702" y="5595103"/>
            <a:ext cx="5143923" cy="1195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defRPr sz="7500" b="1">
                <a:solidFill>
                  <a:srgbClr val="1F386F"/>
                </a:solidFill>
                <a:latin typeface="+mn-lt"/>
                <a:ea typeface="+mn-ea"/>
                <a:cs typeface="+mn-cs"/>
                <a:sym typeface="Helvetica Neue"/>
              </a:defRPr>
            </a:lvl1pPr>
          </a:lstStyle>
          <a:p>
            <a:r>
              <a:t>JOINSOON</a:t>
            </a:r>
          </a:p>
        </p:txBody>
      </p:sp>
      <p:sp>
        <p:nvSpPr>
          <p:cNvPr id="31" name="文字"/>
          <p:cNvSpPr txBox="1">
            <a:spLocks noGrp="1"/>
          </p:cNvSpPr>
          <p:nvPr>
            <p:ph type="body" sz="quarter" idx="13"/>
          </p:nvPr>
        </p:nvSpPr>
        <p:spPr>
          <a:xfrm>
            <a:off x="8647437" y="2991201"/>
            <a:ext cx="588433" cy="423333"/>
          </a:xfrm>
          <a:prstGeom prst="rect">
            <a:avLst/>
          </a:prstGeom>
        </p:spPr>
        <p:txBody>
          <a:bodyPr wrap="none">
            <a:spAutoFit/>
          </a:bodyPr>
          <a:lstStyle/>
          <a:p>
            <a:pPr marL="0" indent="0" defTabSz="1219200">
              <a:spcBef>
                <a:spcPts val="0"/>
              </a:spcBef>
              <a:buSzTx/>
              <a:buNone/>
              <a:defRPr sz="2000">
                <a:solidFill>
                  <a:srgbClr val="5E5E5E"/>
                </a:solidFill>
                <a:latin typeface="Helvetica Light"/>
                <a:ea typeface="Helvetica Light"/>
                <a:cs typeface="Helvetica Light"/>
                <a:sym typeface="Helvetica Light"/>
              </a:defRPr>
            </a:pPr>
            <a:endParaRPr/>
          </a:p>
        </p:txBody>
      </p:sp>
      <p:sp>
        <p:nvSpPr>
          <p:cNvPr id="32" name="文字"/>
          <p:cNvSpPr txBox="1">
            <a:spLocks noGrp="1"/>
          </p:cNvSpPr>
          <p:nvPr>
            <p:ph type="body" sz="quarter" idx="14"/>
          </p:nvPr>
        </p:nvSpPr>
        <p:spPr>
          <a:xfrm>
            <a:off x="8596637" y="1544201"/>
            <a:ext cx="1985433" cy="1413933"/>
          </a:xfrm>
          <a:prstGeom prst="rect">
            <a:avLst/>
          </a:prstGeom>
        </p:spPr>
        <p:txBody>
          <a:bodyPr wrap="none">
            <a:spAutoFit/>
          </a:bodyPr>
          <a:lstStyle/>
          <a:p>
            <a:pPr marL="0" indent="0" defTabSz="1219200">
              <a:spcBef>
                <a:spcPts val="0"/>
              </a:spcBef>
              <a:buSzTx/>
              <a:buNone/>
              <a:defRPr sz="7500" b="1">
                <a:solidFill>
                  <a:srgbClr val="1F386F"/>
                </a:solidFill>
                <a:latin typeface="+mj-lt"/>
                <a:ea typeface="+mj-ea"/>
                <a:cs typeface="+mj-cs"/>
                <a:sym typeface="Helvetica"/>
              </a:defRPr>
            </a:pPr>
            <a:endParaRPr/>
          </a:p>
        </p:txBody>
      </p:sp>
      <p:sp>
        <p:nvSpPr>
          <p:cNvPr id="33"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77" name="532205080_1647x1098.jpg"/>
          <p:cNvSpPr>
            <a:spLocks noGrp="1"/>
          </p:cNvSpPr>
          <p:nvPr>
            <p:ph type="pic" sz="quarter" idx="13"/>
          </p:nvPr>
        </p:nvSpPr>
        <p:spPr>
          <a:xfrm>
            <a:off x="10200216" y="4699000"/>
            <a:ext cx="5549901" cy="3699934"/>
          </a:xfrm>
          <a:prstGeom prst="rect">
            <a:avLst/>
          </a:prstGeom>
        </p:spPr>
        <p:txBody>
          <a:bodyPr lIns="91439" tIns="45719" rIns="91439" bIns="45719" anchor="t">
            <a:noAutofit/>
          </a:bodyPr>
          <a:lstStyle/>
          <a:p>
            <a:endParaRPr/>
          </a:p>
        </p:txBody>
      </p:sp>
      <p:sp>
        <p:nvSpPr>
          <p:cNvPr id="178" name="532204087_1355x1355.jpg"/>
          <p:cNvSpPr>
            <a:spLocks noGrp="1"/>
          </p:cNvSpPr>
          <p:nvPr>
            <p:ph type="pic" sz="quarter" idx="14"/>
          </p:nvPr>
        </p:nvSpPr>
        <p:spPr>
          <a:xfrm>
            <a:off x="10507133" y="575733"/>
            <a:ext cx="4936067" cy="4936068"/>
          </a:xfrm>
          <a:prstGeom prst="rect">
            <a:avLst/>
          </a:prstGeom>
        </p:spPr>
        <p:txBody>
          <a:bodyPr lIns="91439" tIns="45719" rIns="91439" bIns="45719" anchor="t">
            <a:noAutofit/>
          </a:bodyPr>
          <a:lstStyle/>
          <a:p>
            <a:endParaRPr/>
          </a:p>
        </p:txBody>
      </p:sp>
      <p:sp>
        <p:nvSpPr>
          <p:cNvPr id="179" name="532241774_2880x1920.jpg"/>
          <p:cNvSpPr>
            <a:spLocks noGrp="1"/>
          </p:cNvSpPr>
          <p:nvPr>
            <p:ph type="pic" idx="15"/>
          </p:nvPr>
        </p:nvSpPr>
        <p:spPr>
          <a:xfrm>
            <a:off x="-660401" y="753533"/>
            <a:ext cx="11468101" cy="7645401"/>
          </a:xfrm>
          <a:prstGeom prst="rect">
            <a:avLst/>
          </a:prstGeom>
        </p:spPr>
        <p:txBody>
          <a:bodyPr lIns="91439" tIns="45719" rIns="91439" bIns="45719" anchor="t">
            <a:noAutofit/>
          </a:bodyPr>
          <a:lstStyle/>
          <a:p>
            <a:endParaRPr/>
          </a:p>
        </p:txBody>
      </p:sp>
      <p:sp>
        <p:nvSpPr>
          <p:cNvPr id="180" name="幻燈片編號"/>
          <p:cNvSpPr txBox="1">
            <a:spLocks noGrp="1"/>
          </p:cNvSpPr>
          <p:nvPr>
            <p:ph type="sldNum" sz="quarter" idx="2"/>
          </p:nvPr>
        </p:nvSpPr>
        <p:spPr>
          <a:xfrm>
            <a:off x="7970571" y="8720666"/>
            <a:ext cx="306392" cy="290441"/>
          </a:xfrm>
          <a:prstGeom prst="rect">
            <a:avLst/>
          </a:prstGeom>
        </p:spPr>
        <p:txBody>
          <a:bodyPr lIns="33866" tIns="33866" rIns="33866" bIns="33866"/>
          <a:lstStyle>
            <a:lvl1pPr defTabSz="550333"/>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大標題 - 上方">
    <p:spTree>
      <p:nvGrpSpPr>
        <p:cNvPr id="1" name=""/>
        <p:cNvGrpSpPr/>
        <p:nvPr/>
      </p:nvGrpSpPr>
      <p:grpSpPr>
        <a:xfrm>
          <a:off x="0" y="0"/>
          <a:ext cx="0" cy="0"/>
          <a:chOff x="0" y="0"/>
          <a:chExt cx="0" cy="0"/>
        </a:xfrm>
      </p:grpSpPr>
      <p:sp>
        <p:nvSpPr>
          <p:cNvPr id="187" name="大標題文字"/>
          <p:cNvSpPr txBox="1">
            <a:spLocks noGrp="1"/>
          </p:cNvSpPr>
          <p:nvPr>
            <p:ph type="title"/>
          </p:nvPr>
        </p:nvSpPr>
        <p:spPr>
          <a:xfrm>
            <a:off x="2924968" y="238124"/>
            <a:ext cx="10406064" cy="2024064"/>
          </a:xfrm>
          <a:prstGeom prst="rect">
            <a:avLst/>
          </a:prstGeom>
        </p:spPr>
        <p:txBody>
          <a:bodyPr lIns="47624" tIns="47624" rIns="47624" bIns="47624"/>
          <a:lstStyle>
            <a:lvl1pPr defTabSz="547687"/>
          </a:lstStyle>
          <a:p>
            <a:r>
              <a:t>大標題文字</a:t>
            </a:r>
          </a:p>
        </p:txBody>
      </p:sp>
      <p:sp>
        <p:nvSpPr>
          <p:cNvPr id="188" name="幻燈片編號"/>
          <p:cNvSpPr txBox="1">
            <a:spLocks noGrp="1"/>
          </p:cNvSpPr>
          <p:nvPr>
            <p:ph type="sldNum" sz="quarter" idx="2"/>
          </p:nvPr>
        </p:nvSpPr>
        <p:spPr>
          <a:xfrm>
            <a:off x="7971993" y="8715375"/>
            <a:ext cx="305664" cy="305992"/>
          </a:xfrm>
          <a:prstGeom prst="rect">
            <a:avLst/>
          </a:prstGeom>
        </p:spPr>
        <p:txBody>
          <a:bodyPr lIns="47624" tIns="47624" rIns="47624" bIns="47624"/>
          <a:lstStyle>
            <a:lvl1pPr defTabSz="547687">
              <a:defRPr sz="14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大標題與項目符號">
    <p:spTree>
      <p:nvGrpSpPr>
        <p:cNvPr id="1" name=""/>
        <p:cNvGrpSpPr/>
        <p:nvPr/>
      </p:nvGrpSpPr>
      <p:grpSpPr>
        <a:xfrm>
          <a:off x="0" y="0"/>
          <a:ext cx="0" cy="0"/>
          <a:chOff x="0" y="0"/>
          <a:chExt cx="0" cy="0"/>
        </a:xfrm>
      </p:grpSpPr>
      <p:sp>
        <p:nvSpPr>
          <p:cNvPr id="195" name="大標題文字"/>
          <p:cNvSpPr txBox="1">
            <a:spLocks noGrp="1"/>
          </p:cNvSpPr>
          <p:nvPr>
            <p:ph type="title"/>
          </p:nvPr>
        </p:nvSpPr>
        <p:spPr>
          <a:xfrm>
            <a:off x="2635249" y="1682750"/>
            <a:ext cx="10985502" cy="716582"/>
          </a:xfrm>
          <a:prstGeom prst="rect">
            <a:avLst/>
          </a:prstGeom>
        </p:spPr>
        <p:txBody>
          <a:bodyPr lIns="25400" tIns="25400" rIns="25400" bIns="25400" anchor="t"/>
          <a:lstStyle>
            <a:lvl1pPr algn="l" defTabSz="1625559">
              <a:lnSpc>
                <a:spcPct val="80000"/>
              </a:lnSpc>
              <a:defRPr sz="5600" b="1" spc="-112">
                <a:latin typeface="+mn-lt"/>
                <a:ea typeface="+mn-ea"/>
                <a:cs typeface="+mn-cs"/>
                <a:sym typeface="Helvetica Neue"/>
              </a:defRPr>
            </a:lvl1pPr>
          </a:lstStyle>
          <a:p>
            <a:r>
              <a:t>大標題文字</a:t>
            </a:r>
          </a:p>
        </p:txBody>
      </p:sp>
      <p:sp>
        <p:nvSpPr>
          <p:cNvPr id="196" name="內文層級一…"/>
          <p:cNvSpPr txBox="1">
            <a:spLocks noGrp="1"/>
          </p:cNvSpPr>
          <p:nvPr>
            <p:ph type="body" sz="quarter" idx="1"/>
          </p:nvPr>
        </p:nvSpPr>
        <p:spPr>
          <a:xfrm>
            <a:off x="2635249" y="2329480"/>
            <a:ext cx="10985502" cy="467391"/>
          </a:xfrm>
          <a:prstGeom prst="rect">
            <a:avLst/>
          </a:prstGeom>
        </p:spPr>
        <p:txBody>
          <a:bodyPr lIns="22860" tIns="22860" rIns="22860" bIns="22860" anchor="t"/>
          <a:lstStyle>
            <a:lvl1pPr marL="415192" indent="-415192" defTabSz="550333">
              <a:defRPr sz="3400"/>
            </a:lvl1pPr>
            <a:lvl2pPr marL="1050192" indent="-415192" defTabSz="550333">
              <a:defRPr sz="3400"/>
            </a:lvl2pPr>
            <a:lvl3pPr marL="1685192" indent="-415192" defTabSz="550333">
              <a:defRPr sz="3400"/>
            </a:lvl3pPr>
            <a:lvl4pPr marL="2320192" indent="-415192" defTabSz="550333">
              <a:defRPr sz="3400"/>
            </a:lvl4pPr>
            <a:lvl5pPr marL="2955192" indent="-415192" defTabSz="550333">
              <a:defRPr sz="3400"/>
            </a:lvl5pPr>
          </a:lstStyle>
          <a:p>
            <a:r>
              <a:t>內文層級一</a:t>
            </a:r>
          </a:p>
          <a:p>
            <a:pPr lvl="1"/>
            <a:r>
              <a:t>內文層級二</a:t>
            </a:r>
          </a:p>
          <a:p>
            <a:pPr lvl="2"/>
            <a:r>
              <a:t>內文層級三</a:t>
            </a:r>
          </a:p>
          <a:p>
            <a:pPr lvl="3"/>
            <a:r>
              <a:t>內文層級四</a:t>
            </a:r>
          </a:p>
          <a:p>
            <a:pPr lvl="4"/>
            <a:r>
              <a:t>內文層級五</a:t>
            </a:r>
          </a:p>
        </p:txBody>
      </p:sp>
      <p:sp>
        <p:nvSpPr>
          <p:cNvPr id="197" name="內文層級一…"/>
          <p:cNvSpPr txBox="1">
            <a:spLocks noGrp="1"/>
          </p:cNvSpPr>
          <p:nvPr>
            <p:ph type="body" sz="half" idx="13"/>
          </p:nvPr>
        </p:nvSpPr>
        <p:spPr>
          <a:xfrm>
            <a:off x="2635249" y="3267252"/>
            <a:ext cx="10985502" cy="4128007"/>
          </a:xfrm>
          <a:prstGeom prst="rect">
            <a:avLst/>
          </a:prstGeom>
        </p:spPr>
        <p:txBody>
          <a:bodyPr lIns="25400" tIns="25400" rIns="25400" bIns="25400" anchor="t"/>
          <a:lstStyle/>
          <a:p>
            <a:pPr marL="381000" indent="-381000" defTabSz="1625559">
              <a:lnSpc>
                <a:spcPct val="90000"/>
              </a:lnSpc>
              <a:spcBef>
                <a:spcPts val="3000"/>
              </a:spcBef>
              <a:buSzPct val="123000"/>
              <a:defRPr sz="3000"/>
            </a:pPr>
            <a:endParaRPr/>
          </a:p>
        </p:txBody>
      </p:sp>
      <p:sp>
        <p:nvSpPr>
          <p:cNvPr id="198" name="幻燈片編號"/>
          <p:cNvSpPr txBox="1">
            <a:spLocks noGrp="1"/>
          </p:cNvSpPr>
          <p:nvPr>
            <p:ph type="sldNum" sz="quarter" idx="2"/>
          </p:nvPr>
        </p:nvSpPr>
        <p:spPr>
          <a:xfrm>
            <a:off x="8022514" y="7671155"/>
            <a:ext cx="204725" cy="199645"/>
          </a:xfrm>
          <a:prstGeom prst="rect">
            <a:avLst/>
          </a:prstGeom>
        </p:spPr>
        <p:txBody>
          <a:bodyPr lIns="25400" tIns="25400" rIns="25400" bIns="25400" anchor="b"/>
          <a:lstStyle>
            <a:lvl1pPr defTabSz="389466">
              <a:defRPr sz="1000">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大標題 - 上方">
    <p:spTree>
      <p:nvGrpSpPr>
        <p:cNvPr id="1" name=""/>
        <p:cNvGrpSpPr/>
        <p:nvPr/>
      </p:nvGrpSpPr>
      <p:grpSpPr>
        <a:xfrm>
          <a:off x="0" y="0"/>
          <a:ext cx="0" cy="0"/>
          <a:chOff x="0" y="0"/>
          <a:chExt cx="0" cy="0"/>
        </a:xfrm>
      </p:grpSpPr>
      <p:sp>
        <p:nvSpPr>
          <p:cNvPr id="205" name="大標題文字"/>
          <p:cNvSpPr txBox="1">
            <a:spLocks noGrp="1"/>
          </p:cNvSpPr>
          <p:nvPr>
            <p:ph type="title"/>
          </p:nvPr>
        </p:nvSpPr>
        <p:spPr>
          <a:xfrm>
            <a:off x="2924968" y="238124"/>
            <a:ext cx="10406064" cy="2024064"/>
          </a:xfrm>
          <a:prstGeom prst="rect">
            <a:avLst/>
          </a:prstGeom>
        </p:spPr>
        <p:txBody>
          <a:bodyPr lIns="47625" tIns="47625" rIns="47625" bIns="47625"/>
          <a:lstStyle>
            <a:lvl1pPr defTabSz="547687"/>
          </a:lstStyle>
          <a:p>
            <a:r>
              <a:t>大標題文字</a:t>
            </a:r>
          </a:p>
        </p:txBody>
      </p:sp>
      <p:sp>
        <p:nvSpPr>
          <p:cNvPr id="206" name="幻燈片編號"/>
          <p:cNvSpPr txBox="1">
            <a:spLocks noGrp="1"/>
          </p:cNvSpPr>
          <p:nvPr>
            <p:ph type="sldNum" sz="quarter" idx="2"/>
          </p:nvPr>
        </p:nvSpPr>
        <p:spPr>
          <a:xfrm>
            <a:off x="7971993" y="8715375"/>
            <a:ext cx="305664" cy="305993"/>
          </a:xfrm>
          <a:prstGeom prst="rect">
            <a:avLst/>
          </a:prstGeom>
        </p:spPr>
        <p:txBody>
          <a:bodyPr lIns="47625" tIns="47625" rIns="47625" bIns="47625"/>
          <a:lstStyle>
            <a:lvl1pPr defTabSz="547687">
              <a:defRPr sz="14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大標題與項目符號">
    <p:spTree>
      <p:nvGrpSpPr>
        <p:cNvPr id="1" name=""/>
        <p:cNvGrpSpPr/>
        <p:nvPr/>
      </p:nvGrpSpPr>
      <p:grpSpPr>
        <a:xfrm>
          <a:off x="0" y="0"/>
          <a:ext cx="0" cy="0"/>
          <a:chOff x="0" y="0"/>
          <a:chExt cx="0" cy="0"/>
        </a:xfrm>
      </p:grpSpPr>
      <p:sp>
        <p:nvSpPr>
          <p:cNvPr id="213" name="大標題文字"/>
          <p:cNvSpPr txBox="1">
            <a:spLocks noGrp="1"/>
          </p:cNvSpPr>
          <p:nvPr>
            <p:ph type="title"/>
          </p:nvPr>
        </p:nvSpPr>
        <p:spPr>
          <a:xfrm>
            <a:off x="2635249" y="1682750"/>
            <a:ext cx="10985501" cy="716582"/>
          </a:xfrm>
          <a:prstGeom prst="rect">
            <a:avLst/>
          </a:prstGeom>
        </p:spPr>
        <p:txBody>
          <a:bodyPr lIns="25400" tIns="25400" rIns="25400" bIns="25400" anchor="t"/>
          <a:lstStyle>
            <a:lvl1pPr algn="l" defTabSz="1625559">
              <a:lnSpc>
                <a:spcPct val="80000"/>
              </a:lnSpc>
              <a:defRPr sz="5600" b="1" spc="-112">
                <a:latin typeface="+mn-lt"/>
                <a:ea typeface="+mn-ea"/>
                <a:cs typeface="+mn-cs"/>
                <a:sym typeface="Helvetica Neue"/>
              </a:defRPr>
            </a:lvl1pPr>
          </a:lstStyle>
          <a:p>
            <a:r>
              <a:t>大標題文字</a:t>
            </a:r>
          </a:p>
        </p:txBody>
      </p:sp>
      <p:sp>
        <p:nvSpPr>
          <p:cNvPr id="214" name="矩形"/>
          <p:cNvSpPr txBox="1">
            <a:spLocks noGrp="1"/>
          </p:cNvSpPr>
          <p:nvPr>
            <p:ph type="body" sz="quarter" idx="13"/>
          </p:nvPr>
        </p:nvSpPr>
        <p:spPr>
          <a:xfrm>
            <a:off x="2635249" y="2329481"/>
            <a:ext cx="10985501" cy="467390"/>
          </a:xfrm>
          <a:prstGeom prst="rect">
            <a:avLst/>
          </a:prstGeom>
          <a:ln w="3175"/>
        </p:spPr>
        <p:txBody>
          <a:bodyPr lIns="22860" tIns="22860" rIns="22860" bIns="22860" anchor="t"/>
          <a:lstStyle/>
          <a:p>
            <a:pPr marL="0" indent="0" defTabSz="550333">
              <a:spcBef>
                <a:spcPts val="0"/>
              </a:spcBef>
              <a:buSzTx/>
              <a:buNone/>
              <a:defRPr sz="3400" b="1"/>
            </a:pPr>
            <a:endParaRPr/>
          </a:p>
        </p:txBody>
      </p:sp>
      <p:sp>
        <p:nvSpPr>
          <p:cNvPr id="215" name="內文層級一…"/>
          <p:cNvSpPr txBox="1">
            <a:spLocks noGrp="1"/>
          </p:cNvSpPr>
          <p:nvPr>
            <p:ph type="body" sz="half" idx="1"/>
          </p:nvPr>
        </p:nvSpPr>
        <p:spPr>
          <a:xfrm>
            <a:off x="2635249" y="3267252"/>
            <a:ext cx="10985501" cy="4128006"/>
          </a:xfrm>
          <a:prstGeom prst="rect">
            <a:avLst/>
          </a:prstGeom>
        </p:spPr>
        <p:txBody>
          <a:bodyPr lIns="25400" tIns="25400" rIns="25400" bIns="25400" anchor="t"/>
          <a:lstStyle>
            <a:lvl1pPr marL="381000" indent="-381000" defTabSz="1625559">
              <a:lnSpc>
                <a:spcPct val="90000"/>
              </a:lnSpc>
              <a:spcBef>
                <a:spcPts val="3000"/>
              </a:spcBef>
              <a:buSzPct val="123000"/>
              <a:defRPr sz="3000"/>
            </a:lvl1pPr>
            <a:lvl2pPr marL="990600" indent="-381000" defTabSz="1625559">
              <a:lnSpc>
                <a:spcPct val="90000"/>
              </a:lnSpc>
              <a:spcBef>
                <a:spcPts val="3000"/>
              </a:spcBef>
              <a:buSzPct val="123000"/>
              <a:defRPr sz="3000"/>
            </a:lvl2pPr>
            <a:lvl3pPr marL="1600200" indent="-381000" defTabSz="1625559">
              <a:lnSpc>
                <a:spcPct val="90000"/>
              </a:lnSpc>
              <a:spcBef>
                <a:spcPts val="3000"/>
              </a:spcBef>
              <a:buSzPct val="123000"/>
              <a:defRPr sz="3000"/>
            </a:lvl3pPr>
            <a:lvl4pPr marL="2209800" indent="-381000" defTabSz="1625559">
              <a:lnSpc>
                <a:spcPct val="90000"/>
              </a:lnSpc>
              <a:spcBef>
                <a:spcPts val="3000"/>
              </a:spcBef>
              <a:buSzPct val="123000"/>
              <a:defRPr sz="3000"/>
            </a:lvl4pPr>
            <a:lvl5pPr marL="2819400" indent="-381000" defTabSz="1625559">
              <a:lnSpc>
                <a:spcPct val="90000"/>
              </a:lnSpc>
              <a:spcBef>
                <a:spcPts val="3000"/>
              </a:spcBef>
              <a:buSzPct val="123000"/>
              <a:defRPr sz="3000"/>
            </a:lvl5pPr>
          </a:lstStyle>
          <a:p>
            <a:r>
              <a:t>內文層級一</a:t>
            </a:r>
          </a:p>
          <a:p>
            <a:pPr lvl="1"/>
            <a:r>
              <a:t>內文層級二</a:t>
            </a:r>
          </a:p>
          <a:p>
            <a:pPr lvl="2"/>
            <a:r>
              <a:t>內文層級三</a:t>
            </a:r>
          </a:p>
          <a:p>
            <a:pPr lvl="3"/>
            <a:r>
              <a:t>內文層級四</a:t>
            </a:r>
          </a:p>
          <a:p>
            <a:pPr lvl="4"/>
            <a:r>
              <a:t>內文層級五</a:t>
            </a:r>
          </a:p>
        </p:txBody>
      </p:sp>
      <p:sp>
        <p:nvSpPr>
          <p:cNvPr id="216" name="幻燈片編號"/>
          <p:cNvSpPr txBox="1">
            <a:spLocks noGrp="1"/>
          </p:cNvSpPr>
          <p:nvPr>
            <p:ph type="sldNum" sz="quarter" idx="2"/>
          </p:nvPr>
        </p:nvSpPr>
        <p:spPr>
          <a:xfrm>
            <a:off x="8022514" y="7671155"/>
            <a:ext cx="204725" cy="199645"/>
          </a:xfrm>
          <a:prstGeom prst="rect">
            <a:avLst/>
          </a:prstGeom>
        </p:spPr>
        <p:txBody>
          <a:bodyPr lIns="25400" tIns="25400" rIns="25400" bIns="25400" anchor="b"/>
          <a:lstStyle>
            <a:lvl1pPr defTabSz="389466">
              <a:defRPr sz="1000">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223" name="幻燈片編號"/>
          <p:cNvSpPr txBox="1">
            <a:spLocks noGrp="1"/>
          </p:cNvSpPr>
          <p:nvPr>
            <p:ph type="sldNum" sz="quarter" idx="2"/>
          </p:nvPr>
        </p:nvSpPr>
        <p:spPr>
          <a:xfrm>
            <a:off x="7970587" y="8720666"/>
            <a:ext cx="306360" cy="290406"/>
          </a:xfrm>
          <a:prstGeom prst="rect">
            <a:avLst/>
          </a:prstGeom>
        </p:spPr>
        <p:txBody>
          <a:bodyPr lIns="33849" tIns="33849" rIns="33849" bIns="33849"/>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30" name="線條"/>
          <p:cNvSpPr/>
          <p:nvPr/>
        </p:nvSpPr>
        <p:spPr>
          <a:xfrm>
            <a:off x="344706" y="4470400"/>
            <a:ext cx="15543969" cy="0"/>
          </a:xfrm>
          <a:prstGeom prst="line">
            <a:avLst/>
          </a:prstGeom>
          <a:ln w="3175">
            <a:solidFill>
              <a:srgbClr val="929292"/>
            </a:solidFill>
            <a:miter lim="400000"/>
          </a:ln>
        </p:spPr>
        <p:txBody>
          <a:bodyPr lIns="30479" tIns="30479" rIns="30479" bIns="30479"/>
          <a:lstStyle/>
          <a:p>
            <a:pPr defTabSz="553063">
              <a:defRPr sz="1800">
                <a:solidFill>
                  <a:srgbClr val="000000"/>
                </a:solidFill>
                <a:latin typeface="Helvetica Neue Light"/>
                <a:ea typeface="Helvetica Neue Light"/>
                <a:cs typeface="Helvetica Neue Light"/>
                <a:sym typeface="Helvetica Neue Light"/>
              </a:defRPr>
            </a:pPr>
            <a:endParaRPr/>
          </a:p>
        </p:txBody>
      </p:sp>
      <p:sp>
        <p:nvSpPr>
          <p:cNvPr id="231" name="矩形"/>
          <p:cNvSpPr/>
          <p:nvPr/>
        </p:nvSpPr>
        <p:spPr>
          <a:xfrm>
            <a:off x="-63501" y="8928100"/>
            <a:ext cx="18046701" cy="304800"/>
          </a:xfrm>
          <a:prstGeom prst="rect">
            <a:avLst/>
          </a:prstGeom>
          <a:solidFill>
            <a:srgbClr val="D6D6D6"/>
          </a:solidFill>
          <a:ln w="3175">
            <a:miter lim="400000"/>
          </a:ln>
        </p:spPr>
        <p:txBody>
          <a:bodyPr lIns="29496" tIns="29496" rIns="29496" bIns="29496" anchor="ctr"/>
          <a:lstStyle/>
          <a:p>
            <a:pPr algn="ctr" defTabSz="364066">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aphicFrame>
        <p:nvGraphicFramePr>
          <p:cNvPr id="232" name="表格"/>
          <p:cNvGraphicFramePr/>
          <p:nvPr/>
        </p:nvGraphicFramePr>
        <p:xfrm>
          <a:off x="38099" y="8890000"/>
          <a:ext cx="24368779" cy="363143"/>
        </p:xfrm>
        <a:graphic>
          <a:graphicData uri="http://schemas.openxmlformats.org/drawingml/2006/table">
            <a:tbl>
              <a:tblPr>
                <a:tableStyleId>{4C3C2611-4C71-4FC5-86AE-919BDF0F9419}</a:tableStyleId>
              </a:tblPr>
              <a:tblGrid>
                <a:gridCol w="12178039">
                  <a:extLst>
                    <a:ext uri="{9D8B030D-6E8A-4147-A177-3AD203B41FA5}">
                      <a16:colId xmlns:a16="http://schemas.microsoft.com/office/drawing/2014/main" val="20000"/>
                    </a:ext>
                  </a:extLst>
                </a:gridCol>
                <a:gridCol w="12178039">
                  <a:extLst>
                    <a:ext uri="{9D8B030D-6E8A-4147-A177-3AD203B41FA5}">
                      <a16:colId xmlns:a16="http://schemas.microsoft.com/office/drawing/2014/main" val="20001"/>
                    </a:ext>
                  </a:extLst>
                </a:gridCol>
              </a:tblGrid>
              <a:tr h="350442">
                <a:tc>
                  <a:txBody>
                    <a:bodyPr/>
                    <a:lstStyle/>
                    <a:p>
                      <a:pPr defTabSz="609600">
                        <a:tabLst>
                          <a:tab pos="571500" algn="l"/>
                        </a:tabLst>
                        <a:defRPr sz="900">
                          <a:solidFill>
                            <a:srgbClr val="606060"/>
                          </a:solidFill>
                          <a:latin typeface="Helvetica Neue Light"/>
                          <a:ea typeface="Helvetica Neue Light"/>
                          <a:cs typeface="Helvetica Neue Light"/>
                        </a:defRPr>
                      </a:pPr>
                      <a:endParaRPr/>
                    </a:p>
                  </a:txBody>
                  <a:tcPr marL="50800" marR="50800" marT="50800" marB="50800" anchor="ctr" horzOverflow="overflow">
                    <a:lnL w="12700">
                      <a:miter lim="400000"/>
                    </a:lnL>
                    <a:lnR w="12700">
                      <a:miter lim="400000"/>
                    </a:lnR>
                    <a:lnT w="12700">
                      <a:miter lim="400000"/>
                    </a:lnT>
                    <a:lnB w="12700">
                      <a:miter lim="400000"/>
                    </a:lnB>
                    <a:noFill/>
                  </a:tcPr>
                </a:tc>
                <a:tc>
                  <a:txBody>
                    <a:bodyPr/>
                    <a:lstStyle/>
                    <a:p>
                      <a:pPr defTabSz="609600">
                        <a:tabLst>
                          <a:tab pos="571500" algn="l"/>
                        </a:tabLst>
                        <a:defRPr sz="900">
                          <a:solidFill>
                            <a:srgbClr val="606060"/>
                          </a:solidFill>
                          <a:latin typeface="Helvetica Neue Light"/>
                          <a:ea typeface="Helvetica Neue Light"/>
                          <a:cs typeface="Helvetica Neue Light"/>
                        </a:defRPr>
                      </a:pPr>
                      <a:endParaRPr/>
                    </a:p>
                  </a:txBody>
                  <a:tcPr marL="50800" marR="50800" marT="50800" marB="5080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sp>
        <p:nvSpPr>
          <p:cNvPr id="233" name="大標題文字"/>
          <p:cNvSpPr txBox="1">
            <a:spLocks noGrp="1"/>
          </p:cNvSpPr>
          <p:nvPr>
            <p:ph type="title"/>
          </p:nvPr>
        </p:nvSpPr>
        <p:spPr>
          <a:xfrm>
            <a:off x="711199" y="1244599"/>
            <a:ext cx="14833601" cy="2971801"/>
          </a:xfrm>
          <a:prstGeom prst="rect">
            <a:avLst/>
          </a:prstGeom>
        </p:spPr>
        <p:txBody>
          <a:bodyPr lIns="50800" tIns="50800" rIns="50800" bIns="50800" anchor="b"/>
          <a:lstStyle>
            <a:lvl1pPr algn="l" defTabSz="364066">
              <a:defRPr sz="3200">
                <a:solidFill>
                  <a:srgbClr val="0096FF"/>
                </a:solidFill>
                <a:latin typeface="Helvetica Neue Light"/>
                <a:ea typeface="Helvetica Neue Light"/>
                <a:cs typeface="Helvetica Neue Light"/>
                <a:sym typeface="Helvetica Neue Light"/>
              </a:defRPr>
            </a:lvl1pPr>
          </a:lstStyle>
          <a:p>
            <a:r>
              <a:t>大標題文字</a:t>
            </a:r>
          </a:p>
        </p:txBody>
      </p:sp>
      <p:sp>
        <p:nvSpPr>
          <p:cNvPr id="234" name="內文層級一…"/>
          <p:cNvSpPr txBox="1">
            <a:spLocks noGrp="1"/>
          </p:cNvSpPr>
          <p:nvPr>
            <p:ph type="body" sz="half" idx="1"/>
          </p:nvPr>
        </p:nvSpPr>
        <p:spPr>
          <a:xfrm>
            <a:off x="711199" y="4711700"/>
            <a:ext cx="14833601" cy="2971800"/>
          </a:xfrm>
          <a:prstGeom prst="rect">
            <a:avLst/>
          </a:prstGeom>
        </p:spPr>
        <p:txBody>
          <a:bodyPr lIns="50800" tIns="50800" rIns="50800" bIns="50800" anchor="t"/>
          <a:lstStyle>
            <a:lvl1pPr marL="0" indent="0" defTabSz="364066">
              <a:spcBef>
                <a:spcPts val="0"/>
              </a:spcBef>
              <a:buSzTx/>
              <a:buNone/>
              <a:defRPr sz="2000"/>
            </a:lvl1pPr>
            <a:lvl2pPr marL="0" indent="0" defTabSz="364066">
              <a:spcBef>
                <a:spcPts val="0"/>
              </a:spcBef>
              <a:buSzTx/>
              <a:buNone/>
              <a:defRPr sz="2000"/>
            </a:lvl2pPr>
            <a:lvl3pPr marL="0" indent="0" defTabSz="364066">
              <a:spcBef>
                <a:spcPts val="0"/>
              </a:spcBef>
              <a:buSzTx/>
              <a:buNone/>
              <a:defRPr sz="2000"/>
            </a:lvl3pPr>
            <a:lvl4pPr marL="0" indent="0" defTabSz="364066">
              <a:spcBef>
                <a:spcPts val="0"/>
              </a:spcBef>
              <a:buSzTx/>
              <a:buNone/>
              <a:defRPr sz="2000"/>
            </a:lvl4pPr>
            <a:lvl5pPr marL="0" indent="0" defTabSz="364066">
              <a:spcBef>
                <a:spcPts val="0"/>
              </a:spcBef>
              <a:buSzTx/>
              <a:buNone/>
              <a:defRPr sz="2000"/>
            </a:lvl5pPr>
          </a:lstStyle>
          <a:p>
            <a:r>
              <a:t>內文層級一</a:t>
            </a:r>
          </a:p>
          <a:p>
            <a:pPr lvl="1"/>
            <a:r>
              <a:t>內文層級二</a:t>
            </a:r>
          </a:p>
          <a:p>
            <a:pPr lvl="2"/>
            <a:r>
              <a:t>內文層級三</a:t>
            </a:r>
          </a:p>
          <a:p>
            <a:pPr lvl="3"/>
            <a:r>
              <a:t>內文層級四</a:t>
            </a:r>
          </a:p>
          <a:p>
            <a:pPr lvl="4"/>
            <a:r>
              <a:t>內文層級五</a:t>
            </a:r>
          </a:p>
        </p:txBody>
      </p:sp>
      <p:sp>
        <p:nvSpPr>
          <p:cNvPr id="235" name="幻燈片編號"/>
          <p:cNvSpPr txBox="1">
            <a:spLocks noGrp="1"/>
          </p:cNvSpPr>
          <p:nvPr>
            <p:ph type="sldNum" sz="quarter" idx="2"/>
          </p:nvPr>
        </p:nvSpPr>
        <p:spPr>
          <a:xfrm>
            <a:off x="7993062" y="8712200"/>
            <a:ext cx="266701" cy="279400"/>
          </a:xfrm>
          <a:prstGeom prst="rect">
            <a:avLst/>
          </a:prstGeom>
        </p:spPr>
        <p:txBody>
          <a:bodyPr lIns="50800" tIns="50800" rIns="50800" bIns="50800">
            <a:normAutofit/>
          </a:bodyPr>
          <a:lstStyle>
            <a:lvl1pPr defTabSz="364066">
              <a:defRPr sz="12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大標題 - 上方">
    <p:spTree>
      <p:nvGrpSpPr>
        <p:cNvPr id="1" name=""/>
        <p:cNvGrpSpPr/>
        <p:nvPr/>
      </p:nvGrpSpPr>
      <p:grpSpPr>
        <a:xfrm>
          <a:off x="0" y="0"/>
          <a:ext cx="0" cy="0"/>
          <a:chOff x="0" y="0"/>
          <a:chExt cx="0" cy="0"/>
        </a:xfrm>
      </p:grpSpPr>
      <p:sp>
        <p:nvSpPr>
          <p:cNvPr id="242" name="大標題文字"/>
          <p:cNvSpPr txBox="1">
            <a:spLocks noGrp="1"/>
          </p:cNvSpPr>
          <p:nvPr>
            <p:ph type="title"/>
          </p:nvPr>
        </p:nvSpPr>
        <p:spPr>
          <a:xfrm>
            <a:off x="1126066" y="237066"/>
            <a:ext cx="14003869" cy="1524001"/>
          </a:xfrm>
          <a:prstGeom prst="rect">
            <a:avLst/>
          </a:prstGeom>
        </p:spPr>
        <p:txBody>
          <a:bodyPr lIns="33866" tIns="33866" rIns="33866" bIns="33866"/>
          <a:lstStyle>
            <a:lvl1pPr defTabSz="550333"/>
          </a:lstStyle>
          <a:p>
            <a:r>
              <a:t>大標題文字</a:t>
            </a:r>
          </a:p>
        </p:txBody>
      </p:sp>
      <p:sp>
        <p:nvSpPr>
          <p:cNvPr id="243" name="幻燈片編號"/>
          <p:cNvSpPr txBox="1">
            <a:spLocks noGrp="1"/>
          </p:cNvSpPr>
          <p:nvPr>
            <p:ph type="sldNum" sz="quarter" idx="2"/>
          </p:nvPr>
        </p:nvSpPr>
        <p:spPr>
          <a:xfrm>
            <a:off x="7970571" y="8720666"/>
            <a:ext cx="306392" cy="290441"/>
          </a:xfrm>
          <a:prstGeom prst="rect">
            <a:avLst/>
          </a:prstGeom>
        </p:spPr>
        <p:txBody>
          <a:bodyPr lIns="33866" tIns="33866" rIns="33866" bIns="33866"/>
          <a:lstStyle>
            <a:lvl1pPr defTabSz="550333"/>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內文 1">
    <p:spTree>
      <p:nvGrpSpPr>
        <p:cNvPr id="1" name=""/>
        <p:cNvGrpSpPr/>
        <p:nvPr/>
      </p:nvGrpSpPr>
      <p:grpSpPr>
        <a:xfrm>
          <a:off x="0" y="0"/>
          <a:ext cx="0" cy="0"/>
          <a:chOff x="0" y="0"/>
          <a:chExt cx="0" cy="0"/>
        </a:xfrm>
      </p:grpSpPr>
      <p:sp>
        <p:nvSpPr>
          <p:cNvPr id="250" name="線條"/>
          <p:cNvSpPr/>
          <p:nvPr/>
        </p:nvSpPr>
        <p:spPr>
          <a:xfrm>
            <a:off x="1085713" y="1571460"/>
            <a:ext cx="15628785" cy="1"/>
          </a:xfrm>
          <a:prstGeom prst="line">
            <a:avLst/>
          </a:prstGeom>
          <a:ln w="3175">
            <a:solidFill>
              <a:srgbClr val="5E5E5E"/>
            </a:solidFill>
          </a:ln>
        </p:spPr>
        <p:txBody>
          <a:bodyPr lIns="45719" rIns="45719"/>
          <a:lstStyle/>
          <a:p>
            <a:pPr defTabSz="914400">
              <a:defRPr sz="1400">
                <a:solidFill>
                  <a:srgbClr val="000000"/>
                </a:solidFill>
                <a:latin typeface="Arial"/>
                <a:ea typeface="Arial"/>
                <a:cs typeface="Arial"/>
                <a:sym typeface="Arial"/>
              </a:defRPr>
            </a:pPr>
            <a:endParaRPr/>
          </a:p>
        </p:txBody>
      </p:sp>
      <p:sp>
        <p:nvSpPr>
          <p:cNvPr id="251" name="圓形"/>
          <p:cNvSpPr/>
          <p:nvPr/>
        </p:nvSpPr>
        <p:spPr>
          <a:xfrm>
            <a:off x="882515" y="1471450"/>
            <a:ext cx="203205" cy="203203"/>
          </a:xfrm>
          <a:prstGeom prst="ellipse">
            <a:avLst/>
          </a:prstGeom>
          <a:solidFill>
            <a:srgbClr val="2D6AB2"/>
          </a:solidFill>
          <a:ln w="12700">
            <a:miter lim="400000"/>
          </a:ln>
        </p:spPr>
        <p:txBody>
          <a:bodyPr lIns="45719" rIns="45719" anchor="ctr"/>
          <a:lstStyle/>
          <a:p>
            <a:pPr defTabSz="1828800">
              <a:defRPr sz="3600">
                <a:solidFill>
                  <a:srgbClr val="000000"/>
                </a:solidFill>
                <a:latin typeface="Arial"/>
                <a:ea typeface="Arial"/>
                <a:cs typeface="Arial"/>
                <a:sym typeface="Arial"/>
              </a:defRPr>
            </a:pPr>
            <a:endParaRPr/>
          </a:p>
        </p:txBody>
      </p:sp>
      <p:pic>
        <p:nvPicPr>
          <p:cNvPr id="252" name="圖片 7" descr="圖片 7"/>
          <p:cNvPicPr>
            <a:picLocks noChangeAspect="1"/>
          </p:cNvPicPr>
          <p:nvPr/>
        </p:nvPicPr>
        <p:blipFill>
          <a:blip r:embed="rId2"/>
          <a:stretch>
            <a:fillRect/>
          </a:stretch>
        </p:blipFill>
        <p:spPr>
          <a:xfrm>
            <a:off x="15134795" y="8548705"/>
            <a:ext cx="822669" cy="332017"/>
          </a:xfrm>
          <a:prstGeom prst="rect">
            <a:avLst/>
          </a:prstGeom>
          <a:ln w="12700">
            <a:miter lim="400000"/>
          </a:ln>
        </p:spPr>
      </p:pic>
      <p:sp>
        <p:nvSpPr>
          <p:cNvPr id="253" name="內文層級一…"/>
          <p:cNvSpPr txBox="1">
            <a:spLocks noGrp="1"/>
          </p:cNvSpPr>
          <p:nvPr>
            <p:ph type="body" sz="quarter" idx="1"/>
          </p:nvPr>
        </p:nvSpPr>
        <p:spPr>
          <a:xfrm>
            <a:off x="1171334" y="710078"/>
            <a:ext cx="1209742" cy="804334"/>
          </a:xfrm>
          <a:prstGeom prst="rect">
            <a:avLst/>
          </a:prstGeom>
        </p:spPr>
        <p:txBody>
          <a:bodyPr lIns="33849" tIns="33849" rIns="33849" bIns="33849"/>
          <a:lstStyle>
            <a:lvl1pPr marL="0" indent="0" defTabSz="1219200">
              <a:spcBef>
                <a:spcPts val="0"/>
              </a:spcBef>
              <a:buSzTx/>
              <a:buNone/>
              <a:defRPr sz="4800" b="1">
                <a:solidFill>
                  <a:srgbClr val="11249F"/>
                </a:solidFill>
                <a:latin typeface="Arial"/>
                <a:ea typeface="Arial"/>
                <a:cs typeface="Arial"/>
                <a:sym typeface="Arial"/>
              </a:defRPr>
            </a:lvl1pPr>
            <a:lvl2pPr marL="1155700" indent="-723900" defTabSz="1219200">
              <a:spcBef>
                <a:spcPts val="0"/>
              </a:spcBef>
              <a:buSzPts val="4800"/>
              <a:defRPr sz="4800" b="1">
                <a:solidFill>
                  <a:srgbClr val="11249F"/>
                </a:solidFill>
                <a:latin typeface="Arial"/>
                <a:ea typeface="Arial"/>
                <a:cs typeface="Arial"/>
                <a:sym typeface="Arial"/>
              </a:defRPr>
            </a:lvl2pPr>
            <a:lvl3pPr marL="1612900" indent="-723900" defTabSz="1219200">
              <a:spcBef>
                <a:spcPts val="0"/>
              </a:spcBef>
              <a:buSzPts val="4800"/>
              <a:defRPr sz="4800" b="1">
                <a:solidFill>
                  <a:srgbClr val="11249F"/>
                </a:solidFill>
                <a:latin typeface="Arial"/>
                <a:ea typeface="Arial"/>
                <a:cs typeface="Arial"/>
                <a:sym typeface="Arial"/>
              </a:defRPr>
            </a:lvl3pPr>
            <a:lvl4pPr marL="2070100" indent="-723900" defTabSz="1219200">
              <a:spcBef>
                <a:spcPts val="0"/>
              </a:spcBef>
              <a:buSzPts val="4800"/>
              <a:defRPr sz="4800" b="1">
                <a:solidFill>
                  <a:srgbClr val="11249F"/>
                </a:solidFill>
                <a:latin typeface="Arial"/>
                <a:ea typeface="Arial"/>
                <a:cs typeface="Arial"/>
                <a:sym typeface="Arial"/>
              </a:defRPr>
            </a:lvl4pPr>
            <a:lvl5pPr marL="2527300" indent="-723900" defTabSz="1219200">
              <a:spcBef>
                <a:spcPts val="0"/>
              </a:spcBef>
              <a:buSzPts val="4800"/>
              <a:defRPr sz="4800" b="1">
                <a:solidFill>
                  <a:srgbClr val="11249F"/>
                </a:solidFill>
                <a:latin typeface="Arial"/>
                <a:ea typeface="Arial"/>
                <a:cs typeface="Arial"/>
                <a:sym typeface="Arial"/>
              </a:defRPr>
            </a:lvl5pPr>
          </a:lstStyle>
          <a:p>
            <a:r>
              <a:t>內文層級一</a:t>
            </a:r>
          </a:p>
          <a:p>
            <a:pPr lvl="1"/>
            <a:r>
              <a:t>內文層級二</a:t>
            </a:r>
          </a:p>
          <a:p>
            <a:pPr lvl="2"/>
            <a:r>
              <a:t>內文層級三</a:t>
            </a:r>
          </a:p>
          <a:p>
            <a:pPr lvl="3"/>
            <a:r>
              <a:t>內文層級四</a:t>
            </a:r>
          </a:p>
          <a:p>
            <a:pPr lvl="4"/>
            <a:r>
              <a:t>內文層級五</a:t>
            </a:r>
          </a:p>
        </p:txBody>
      </p:sp>
      <p:sp>
        <p:nvSpPr>
          <p:cNvPr id="254" name="文字"/>
          <p:cNvSpPr txBox="1">
            <a:spLocks noGrp="1"/>
          </p:cNvSpPr>
          <p:nvPr>
            <p:ph type="body" sz="quarter" idx="13"/>
          </p:nvPr>
        </p:nvSpPr>
        <p:spPr>
          <a:xfrm>
            <a:off x="1209434" y="1925945"/>
            <a:ext cx="690033" cy="486833"/>
          </a:xfrm>
          <a:prstGeom prst="rect">
            <a:avLst/>
          </a:prstGeom>
        </p:spPr>
        <p:txBody>
          <a:bodyPr lIns="33849" tIns="33849" rIns="33849" bIns="33849"/>
          <a:lstStyle/>
          <a:p>
            <a:pPr marL="411479" indent="-434340" defTabSz="822959">
              <a:spcBef>
                <a:spcPts val="3500"/>
              </a:spcBef>
              <a:buClr>
                <a:srgbClr val="000000"/>
              </a:buClr>
              <a:buSzPts val="2800"/>
              <a:buFont typeface="Helvetica Neue"/>
              <a:defRPr sz="2880"/>
            </a:pPr>
            <a:endParaRPr/>
          </a:p>
        </p:txBody>
      </p:sp>
      <p:sp>
        <p:nvSpPr>
          <p:cNvPr id="255" name="幻燈片編號"/>
          <p:cNvSpPr txBox="1">
            <a:spLocks noGrp="1"/>
          </p:cNvSpPr>
          <p:nvPr>
            <p:ph type="sldNum" sz="quarter" idx="2"/>
          </p:nvPr>
        </p:nvSpPr>
        <p:spPr>
          <a:xfrm>
            <a:off x="7975934" y="8677414"/>
            <a:ext cx="304132" cy="294732"/>
          </a:xfrm>
          <a:prstGeom prst="rect">
            <a:avLst/>
          </a:prstGeom>
        </p:spPr>
        <p:txBody>
          <a:bodyPr lIns="60957" tIns="60957" rIns="60957" bIns="60957" anchor="ctr"/>
          <a:lstStyle>
            <a:lvl1pPr defTabSz="1219200">
              <a:defRPr sz="12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封面">
    <p:spTree>
      <p:nvGrpSpPr>
        <p:cNvPr id="1" name=""/>
        <p:cNvGrpSpPr/>
        <p:nvPr/>
      </p:nvGrpSpPr>
      <p:grpSpPr>
        <a:xfrm>
          <a:off x="0" y="0"/>
          <a:ext cx="0" cy="0"/>
          <a:chOff x="0" y="0"/>
          <a:chExt cx="0" cy="0"/>
        </a:xfrm>
      </p:grpSpPr>
      <p:sp>
        <p:nvSpPr>
          <p:cNvPr id="262" name="矩形"/>
          <p:cNvSpPr/>
          <p:nvPr/>
        </p:nvSpPr>
        <p:spPr>
          <a:xfrm rot="16200000">
            <a:off x="-3267915" y="3267912"/>
            <a:ext cx="9144002" cy="2608175"/>
          </a:xfrm>
          <a:prstGeom prst="rect">
            <a:avLst/>
          </a:prstGeom>
          <a:solidFill>
            <a:srgbClr val="11249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263" name="矩形"/>
          <p:cNvSpPr/>
          <p:nvPr/>
        </p:nvSpPr>
        <p:spPr>
          <a:xfrm rot="16200000">
            <a:off x="519863" y="2088308"/>
            <a:ext cx="9144002" cy="4967383"/>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264" name="矩形"/>
          <p:cNvSpPr/>
          <p:nvPr/>
        </p:nvSpPr>
        <p:spPr>
          <a:xfrm rot="16200000">
            <a:off x="519862" y="2237198"/>
            <a:ext cx="9144002" cy="4669603"/>
          </a:xfrm>
          <a:prstGeom prst="rect">
            <a:avLst/>
          </a:prstGeom>
          <a:solidFill>
            <a:srgbClr val="2D69EA"/>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265" name="The world’s leading providers of interconnection products and electronics manufacturing service"/>
          <p:cNvSpPr txBox="1"/>
          <p:nvPr/>
        </p:nvSpPr>
        <p:spPr>
          <a:xfrm>
            <a:off x="8647437" y="7690475"/>
            <a:ext cx="5362999" cy="604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nchor="ctr">
            <a:spAutoFit/>
          </a:bodyPr>
          <a:lstStyle>
            <a:lvl1pPr>
              <a:defRPr sz="1600">
                <a:latin typeface="Helvetica Light"/>
                <a:ea typeface="Helvetica Light"/>
                <a:cs typeface="Helvetica Light"/>
                <a:sym typeface="Helvetica Light"/>
              </a:defRPr>
            </a:lvl1pPr>
          </a:lstStyle>
          <a:p>
            <a:r>
              <a:t>The world’s leading providers of interconnection products and electronics manufacturing service</a:t>
            </a:r>
          </a:p>
        </p:txBody>
      </p:sp>
      <p:grpSp>
        <p:nvGrpSpPr>
          <p:cNvPr id="268" name="群組"/>
          <p:cNvGrpSpPr/>
          <p:nvPr/>
        </p:nvGrpSpPr>
        <p:grpSpPr>
          <a:xfrm>
            <a:off x="-2" y="1862890"/>
            <a:ext cx="7878028" cy="5418219"/>
            <a:chOff x="0" y="0"/>
            <a:chExt cx="7878026" cy="5418219"/>
          </a:xfrm>
        </p:grpSpPr>
        <p:pic>
          <p:nvPicPr>
            <p:cNvPr id="266" name="image8.png" descr="image8.png"/>
            <p:cNvPicPr>
              <a:picLocks noChangeAspect="1"/>
            </p:cNvPicPr>
            <p:nvPr/>
          </p:nvPicPr>
          <p:blipFill>
            <a:blip r:embed="rId2"/>
            <a:stretch>
              <a:fillRect/>
            </a:stretch>
          </p:blipFill>
          <p:spPr>
            <a:xfrm>
              <a:off x="0" y="-1"/>
              <a:ext cx="7878027" cy="5307381"/>
            </a:xfrm>
            <a:prstGeom prst="rect">
              <a:avLst/>
            </a:prstGeom>
            <a:ln w="12700" cap="flat">
              <a:noFill/>
              <a:miter lim="400000"/>
            </a:ln>
            <a:effectLst>
              <a:outerShdw blurRad="88900" dist="49218" dir="5400000" rotWithShape="0">
                <a:srgbClr val="000000">
                  <a:alpha val="34152"/>
                </a:srgbClr>
              </a:outerShdw>
            </a:effectLst>
          </p:spPr>
        </p:pic>
        <p:pic>
          <p:nvPicPr>
            <p:cNvPr id="267" name="image7.png" descr="image7.png"/>
            <p:cNvPicPr>
              <a:picLocks noChangeAspect="1"/>
            </p:cNvPicPr>
            <p:nvPr/>
          </p:nvPicPr>
          <p:blipFill>
            <a:blip r:embed="rId3"/>
            <a:stretch>
              <a:fillRect/>
            </a:stretch>
          </p:blipFill>
          <p:spPr>
            <a:xfrm>
              <a:off x="0" y="518230"/>
              <a:ext cx="5222581" cy="4899990"/>
            </a:xfrm>
            <a:prstGeom prst="rect">
              <a:avLst/>
            </a:prstGeom>
            <a:ln w="12700" cap="flat">
              <a:noFill/>
              <a:miter lim="400000"/>
            </a:ln>
            <a:effectLst>
              <a:outerShdw blurRad="88900" dist="49218" dir="5400000" rotWithShape="0">
                <a:srgbClr val="000000">
                  <a:alpha val="34152"/>
                </a:srgbClr>
              </a:outerShdw>
            </a:effectLst>
          </p:spPr>
        </p:pic>
      </p:grpSp>
      <p:sp>
        <p:nvSpPr>
          <p:cNvPr id="269"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內文 1">
    <p:spTree>
      <p:nvGrpSpPr>
        <p:cNvPr id="1" name=""/>
        <p:cNvGrpSpPr/>
        <p:nvPr/>
      </p:nvGrpSpPr>
      <p:grpSpPr>
        <a:xfrm>
          <a:off x="0" y="0"/>
          <a:ext cx="0" cy="0"/>
          <a:chOff x="0" y="0"/>
          <a:chExt cx="0" cy="0"/>
        </a:xfrm>
      </p:grpSpPr>
      <p:sp>
        <p:nvSpPr>
          <p:cNvPr id="40" name="線條"/>
          <p:cNvSpPr/>
          <p:nvPr/>
        </p:nvSpPr>
        <p:spPr>
          <a:xfrm>
            <a:off x="1085714" y="1571460"/>
            <a:ext cx="15628784" cy="1"/>
          </a:xfrm>
          <a:prstGeom prst="line">
            <a:avLst/>
          </a:prstGeom>
          <a:ln w="3175">
            <a:solidFill>
              <a:srgbClr val="5E5E5E"/>
            </a:solidFill>
          </a:ln>
        </p:spPr>
        <p:txBody>
          <a:bodyPr lIns="45718" tIns="45718" rIns="45718" bIns="45718"/>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41" name="圓形"/>
          <p:cNvSpPr/>
          <p:nvPr/>
        </p:nvSpPr>
        <p:spPr>
          <a:xfrm>
            <a:off x="882515" y="1471450"/>
            <a:ext cx="203203" cy="203202"/>
          </a:xfrm>
          <a:prstGeom prst="ellipse">
            <a:avLst/>
          </a:prstGeom>
          <a:solidFill>
            <a:srgbClr val="2D6AB2"/>
          </a:solidFill>
          <a:ln w="12700">
            <a:miter lim="400000"/>
          </a:ln>
        </p:spPr>
        <p:txBody>
          <a:bodyPr lIns="0" tIns="0" rIns="0" bIns="0" anchor="ctr"/>
          <a:lstStyle/>
          <a:p>
            <a:pPr defTabSz="1828800">
              <a:defRPr sz="3600">
                <a:solidFill>
                  <a:srgbClr val="000000"/>
                </a:solidFill>
                <a:latin typeface="Arial"/>
                <a:ea typeface="Arial"/>
                <a:cs typeface="Arial"/>
                <a:sym typeface="Arial"/>
              </a:defRPr>
            </a:pPr>
            <a:endParaRPr/>
          </a:p>
        </p:txBody>
      </p:sp>
      <p:pic>
        <p:nvPicPr>
          <p:cNvPr id="42" name="圖片 7" descr="圖片 7"/>
          <p:cNvPicPr>
            <a:picLocks noChangeAspect="1"/>
          </p:cNvPicPr>
          <p:nvPr/>
        </p:nvPicPr>
        <p:blipFill>
          <a:blip r:embed="rId2"/>
          <a:stretch>
            <a:fillRect/>
          </a:stretch>
        </p:blipFill>
        <p:spPr>
          <a:xfrm>
            <a:off x="15134795" y="8548705"/>
            <a:ext cx="822668" cy="332016"/>
          </a:xfrm>
          <a:prstGeom prst="rect">
            <a:avLst/>
          </a:prstGeom>
          <a:ln w="12700">
            <a:miter lim="400000"/>
          </a:ln>
        </p:spPr>
      </p:pic>
      <p:sp>
        <p:nvSpPr>
          <p:cNvPr id="43" name="Title"/>
          <p:cNvSpPr txBox="1">
            <a:spLocks noGrp="1"/>
          </p:cNvSpPr>
          <p:nvPr>
            <p:ph type="body" sz="quarter" idx="13"/>
          </p:nvPr>
        </p:nvSpPr>
        <p:spPr>
          <a:xfrm>
            <a:off x="1171334" y="710079"/>
            <a:ext cx="1209741" cy="804333"/>
          </a:xfrm>
          <a:prstGeom prst="rect">
            <a:avLst/>
          </a:prstGeom>
        </p:spPr>
        <p:txBody>
          <a:bodyPr wrap="none">
            <a:spAutoFit/>
          </a:bodyPr>
          <a:lstStyle>
            <a:lvl1pPr marL="0" indent="0" defTabSz="1219200">
              <a:spcBef>
                <a:spcPts val="0"/>
              </a:spcBef>
              <a:buSzTx/>
              <a:buNone/>
              <a:defRPr sz="4800" b="1">
                <a:solidFill>
                  <a:srgbClr val="11249F"/>
                </a:solidFill>
                <a:latin typeface="+mj-lt"/>
                <a:ea typeface="+mj-ea"/>
                <a:cs typeface="+mj-cs"/>
                <a:sym typeface="Helvetica"/>
              </a:defRPr>
            </a:lvl1pPr>
          </a:lstStyle>
          <a:p>
            <a:r>
              <a:t>Title</a:t>
            </a:r>
          </a:p>
        </p:txBody>
      </p:sp>
      <p:sp>
        <p:nvSpPr>
          <p:cNvPr id="44" name="文字"/>
          <p:cNvSpPr txBox="1">
            <a:spLocks noGrp="1"/>
          </p:cNvSpPr>
          <p:nvPr>
            <p:ph type="body" sz="quarter" idx="14"/>
          </p:nvPr>
        </p:nvSpPr>
        <p:spPr>
          <a:xfrm>
            <a:off x="1209434" y="1925945"/>
            <a:ext cx="690033" cy="486833"/>
          </a:xfrm>
          <a:prstGeom prst="rect">
            <a:avLst/>
          </a:prstGeom>
        </p:spPr>
        <p:txBody>
          <a:bodyPr wrap="none">
            <a:spAutoFit/>
          </a:bodyPr>
          <a:lstStyle/>
          <a:p>
            <a:pPr marL="0" indent="0" defTabSz="1219200">
              <a:spcBef>
                <a:spcPts val="0"/>
              </a:spcBef>
              <a:buSzTx/>
              <a:buNone/>
              <a:defRPr sz="2400" b="1">
                <a:solidFill>
                  <a:srgbClr val="5E5E5E"/>
                </a:solidFill>
                <a:latin typeface="+mj-lt"/>
                <a:ea typeface="+mj-ea"/>
                <a:cs typeface="+mj-cs"/>
                <a:sym typeface="Helvetica"/>
              </a:defRPr>
            </a:pPr>
            <a:endParaRPr/>
          </a:p>
        </p:txBody>
      </p:sp>
      <p:sp>
        <p:nvSpPr>
          <p:cNvPr id="45" name="幻燈片編號"/>
          <p:cNvSpPr txBox="1">
            <a:spLocks noGrp="1"/>
          </p:cNvSpPr>
          <p:nvPr>
            <p:ph type="sldNum" sz="quarter" idx="2"/>
          </p:nvPr>
        </p:nvSpPr>
        <p:spPr>
          <a:xfrm>
            <a:off x="7975933" y="8677413"/>
            <a:ext cx="304134" cy="294734"/>
          </a:xfrm>
          <a:prstGeom prst="rect">
            <a:avLst/>
          </a:prstGeom>
        </p:spPr>
        <p:txBody>
          <a:bodyPr lIns="60958" tIns="60958" rIns="60958" bIns="60958" anchor="ctr"/>
          <a:lstStyle>
            <a:lvl1pPr defTabSz="1219200">
              <a:defRPr sz="12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封底">
    <p:spTree>
      <p:nvGrpSpPr>
        <p:cNvPr id="1" name=""/>
        <p:cNvGrpSpPr/>
        <p:nvPr/>
      </p:nvGrpSpPr>
      <p:grpSpPr>
        <a:xfrm>
          <a:off x="0" y="0"/>
          <a:ext cx="0" cy="0"/>
          <a:chOff x="0" y="0"/>
          <a:chExt cx="0" cy="0"/>
        </a:xfrm>
      </p:grpSpPr>
      <p:pic>
        <p:nvPicPr>
          <p:cNvPr id="276" name="AdobeStock_320393696.jpeg" descr="AdobeStock_320393696.jpeg"/>
          <p:cNvPicPr>
            <a:picLocks noChangeAspect="1"/>
          </p:cNvPicPr>
          <p:nvPr/>
        </p:nvPicPr>
        <p:blipFill>
          <a:blip r:embed="rId2"/>
          <a:srcRect/>
          <a:stretch>
            <a:fillRect/>
          </a:stretch>
        </p:blipFill>
        <p:spPr>
          <a:xfrm rot="20634620">
            <a:off x="-245872" y="-2172852"/>
            <a:ext cx="16747730" cy="8417647"/>
          </a:xfrm>
          <a:custGeom>
            <a:avLst/>
            <a:gdLst/>
            <a:ahLst/>
            <a:cxnLst>
              <a:cxn ang="0">
                <a:pos x="wd2" y="hd2"/>
              </a:cxn>
              <a:cxn ang="5400000">
                <a:pos x="wd2" y="hd2"/>
              </a:cxn>
              <a:cxn ang="10800000">
                <a:pos x="wd2" y="hd2"/>
              </a:cxn>
              <a:cxn ang="16200000">
                <a:pos x="wd2" y="hd2"/>
              </a:cxn>
            </a:cxnLst>
            <a:rect l="0" t="0" r="r" b="b"/>
            <a:pathLst>
              <a:path w="21600" h="21600" extrusionOk="0">
                <a:moveTo>
                  <a:pt x="1455" y="0"/>
                </a:moveTo>
                <a:lnTo>
                  <a:pt x="0" y="10039"/>
                </a:lnTo>
                <a:lnTo>
                  <a:pt x="20145" y="21600"/>
                </a:lnTo>
                <a:lnTo>
                  <a:pt x="21600" y="11561"/>
                </a:lnTo>
                <a:lnTo>
                  <a:pt x="1455" y="0"/>
                </a:lnTo>
                <a:close/>
              </a:path>
            </a:pathLst>
          </a:custGeom>
          <a:ln w="12700">
            <a:miter lim="400000"/>
          </a:ln>
        </p:spPr>
      </p:pic>
      <p:sp>
        <p:nvSpPr>
          <p:cNvPr id="277" name="矩形"/>
          <p:cNvSpPr/>
          <p:nvPr/>
        </p:nvSpPr>
        <p:spPr>
          <a:xfrm rot="16200000">
            <a:off x="4955095" y="-883185"/>
            <a:ext cx="1840844" cy="11751037"/>
          </a:xfrm>
          <a:prstGeom prst="rect">
            <a:avLst/>
          </a:prstGeom>
          <a:solidFill>
            <a:srgbClr val="11249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278" name="矩形"/>
          <p:cNvSpPr/>
          <p:nvPr/>
        </p:nvSpPr>
        <p:spPr>
          <a:xfrm rot="16200000">
            <a:off x="13865685" y="3522440"/>
            <a:ext cx="1840844" cy="2939786"/>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279" name="矩形"/>
          <p:cNvSpPr/>
          <p:nvPr/>
        </p:nvSpPr>
        <p:spPr>
          <a:xfrm rot="16200000">
            <a:off x="11613204" y="4209741"/>
            <a:ext cx="1840843" cy="1565184"/>
          </a:xfrm>
          <a:prstGeom prst="rect">
            <a:avLst/>
          </a:prstGeom>
          <a:solidFill>
            <a:srgbClr val="2D69EA"/>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pic>
        <p:nvPicPr>
          <p:cNvPr id="280" name="圖片 7" descr="圖片 7"/>
          <p:cNvPicPr>
            <a:picLocks noChangeAspect="1"/>
          </p:cNvPicPr>
          <p:nvPr/>
        </p:nvPicPr>
        <p:blipFill>
          <a:blip r:embed="rId3"/>
          <a:stretch>
            <a:fillRect/>
          </a:stretch>
        </p:blipFill>
        <p:spPr>
          <a:xfrm>
            <a:off x="15134795" y="8548705"/>
            <a:ext cx="822668" cy="332016"/>
          </a:xfrm>
          <a:prstGeom prst="rect">
            <a:avLst/>
          </a:prstGeom>
          <a:ln w="12700">
            <a:miter lim="400000"/>
          </a:ln>
        </p:spPr>
      </p:pic>
      <p:sp>
        <p:nvSpPr>
          <p:cNvPr id="281" name="Contact JEM"/>
          <p:cNvSpPr txBox="1"/>
          <p:nvPr/>
        </p:nvSpPr>
        <p:spPr>
          <a:xfrm>
            <a:off x="1202346" y="4472525"/>
            <a:ext cx="4848349" cy="1039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7" tIns="60957" rIns="60957" bIns="60957">
            <a:spAutoFit/>
          </a:bodyPr>
          <a:lstStyle>
            <a:lvl1pPr>
              <a:defRPr sz="6000" b="1">
                <a:solidFill>
                  <a:srgbClr val="FFFFFF"/>
                </a:solidFill>
                <a:latin typeface="+mn-lt"/>
                <a:ea typeface="+mn-ea"/>
                <a:cs typeface="+mn-cs"/>
                <a:sym typeface="Helvetica Neue"/>
              </a:defRPr>
            </a:lvl1pPr>
          </a:lstStyle>
          <a:p>
            <a:r>
              <a:t>Contact JEM</a:t>
            </a:r>
          </a:p>
        </p:txBody>
      </p:sp>
      <p:pic>
        <p:nvPicPr>
          <p:cNvPr id="282" name="AdobeStock_357568712.png" descr="AdobeStock_357568712.png"/>
          <p:cNvPicPr>
            <a:picLocks noChangeAspect="1"/>
          </p:cNvPicPr>
          <p:nvPr/>
        </p:nvPicPr>
        <p:blipFill>
          <a:blip r:embed="rId4"/>
          <a:stretch>
            <a:fillRect/>
          </a:stretch>
        </p:blipFill>
        <p:spPr>
          <a:xfrm rot="5400000">
            <a:off x="12162780" y="3352508"/>
            <a:ext cx="602023" cy="3279652"/>
          </a:xfrm>
          <a:prstGeom prst="rect">
            <a:avLst/>
          </a:prstGeom>
          <a:ln w="12700">
            <a:miter lim="400000"/>
          </a:ln>
          <a:effectLst>
            <a:outerShdw blurRad="165100" dist="101039" dir="5400000" rotWithShape="0">
              <a:srgbClr val="000000">
                <a:alpha val="25317"/>
              </a:srgbClr>
            </a:outerShdw>
          </a:effectLst>
        </p:spPr>
      </p:pic>
      <p:pic>
        <p:nvPicPr>
          <p:cNvPr id="283" name="AdobeStock_357568712.png" descr="AdobeStock_357568712.png"/>
          <p:cNvPicPr>
            <a:picLocks noChangeAspect="1"/>
          </p:cNvPicPr>
          <p:nvPr/>
        </p:nvPicPr>
        <p:blipFill>
          <a:blip r:embed="rId5"/>
          <a:stretch>
            <a:fillRect/>
          </a:stretch>
        </p:blipFill>
        <p:spPr>
          <a:xfrm rot="5400000">
            <a:off x="8388529" y="2656471"/>
            <a:ext cx="602024" cy="4671723"/>
          </a:xfrm>
          <a:prstGeom prst="rect">
            <a:avLst/>
          </a:prstGeom>
          <a:ln w="12700">
            <a:miter lim="400000"/>
          </a:ln>
          <a:effectLst>
            <a:outerShdw blurRad="165100" dist="101039" dir="5400000" rotWithShape="0">
              <a:srgbClr val="000000">
                <a:alpha val="25317"/>
              </a:srgbClr>
            </a:outerShdw>
          </a:effectLst>
        </p:spPr>
      </p:pic>
      <p:sp>
        <p:nvSpPr>
          <p:cNvPr id="284" name="TEL : 886-2-2698-4882 (REP.)…"/>
          <p:cNvSpPr txBox="1"/>
          <p:nvPr/>
        </p:nvSpPr>
        <p:spPr>
          <a:xfrm>
            <a:off x="1202346" y="6363951"/>
            <a:ext cx="922389" cy="90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a:defRPr sz="2600">
                <a:latin typeface="Helvetica Light"/>
                <a:ea typeface="Helvetica Light"/>
                <a:cs typeface="Helvetica Light"/>
                <a:sym typeface="Helvetica Light"/>
              </a:defRPr>
            </a:pPr>
            <a:r>
              <a:t>TEL</a:t>
            </a:r>
          </a:p>
          <a:p>
            <a:pPr>
              <a:defRPr sz="2600">
                <a:latin typeface="Helvetica Light"/>
                <a:ea typeface="Helvetica Light"/>
                <a:cs typeface="Helvetica Light"/>
                <a:sym typeface="Helvetica Light"/>
              </a:defRPr>
            </a:pPr>
            <a:r>
              <a:t>FAX</a:t>
            </a:r>
          </a:p>
        </p:txBody>
      </p:sp>
      <p:sp>
        <p:nvSpPr>
          <p:cNvPr id="285" name="TEL : 886-2-2698-4882 (REP.)…"/>
          <p:cNvSpPr txBox="1"/>
          <p:nvPr/>
        </p:nvSpPr>
        <p:spPr>
          <a:xfrm>
            <a:off x="1904727" y="6363951"/>
            <a:ext cx="6235973" cy="90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a:defRPr sz="2600">
                <a:latin typeface="Helvetica Light"/>
                <a:ea typeface="Helvetica Light"/>
                <a:cs typeface="Helvetica Light"/>
                <a:sym typeface="Helvetica Light"/>
              </a:defRPr>
            </a:pPr>
            <a:r>
              <a:t>: 886-2-2698-4882 (REP.)</a:t>
            </a:r>
          </a:p>
          <a:p>
            <a:pPr>
              <a:defRPr sz="2600">
                <a:latin typeface="Helvetica Light"/>
                <a:ea typeface="Helvetica Light"/>
                <a:cs typeface="Helvetica Light"/>
                <a:sym typeface="Helvetica Light"/>
              </a:defRPr>
            </a:pPr>
            <a:r>
              <a:t>: 886-2-2698-4883</a:t>
            </a:r>
          </a:p>
        </p:txBody>
      </p:sp>
      <p:sp>
        <p:nvSpPr>
          <p:cNvPr id="286"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內文 1">
    <p:spTree>
      <p:nvGrpSpPr>
        <p:cNvPr id="1" name=""/>
        <p:cNvGrpSpPr/>
        <p:nvPr/>
      </p:nvGrpSpPr>
      <p:grpSpPr>
        <a:xfrm>
          <a:off x="0" y="0"/>
          <a:ext cx="0" cy="0"/>
          <a:chOff x="0" y="0"/>
          <a:chExt cx="0" cy="0"/>
        </a:xfrm>
      </p:grpSpPr>
      <p:sp>
        <p:nvSpPr>
          <p:cNvPr id="251" name="線條"/>
          <p:cNvSpPr/>
          <p:nvPr/>
        </p:nvSpPr>
        <p:spPr>
          <a:xfrm>
            <a:off x="1085714" y="1571460"/>
            <a:ext cx="15628784" cy="1"/>
          </a:xfrm>
          <a:prstGeom prst="line">
            <a:avLst/>
          </a:prstGeom>
          <a:ln w="3175">
            <a:solidFill>
              <a:srgbClr val="5E5E5E"/>
            </a:solidFill>
          </a:ln>
        </p:spPr>
        <p:txBody>
          <a:bodyPr lIns="45718" tIns="45718" rIns="45718" bIns="45718"/>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252" name="圓形"/>
          <p:cNvSpPr/>
          <p:nvPr/>
        </p:nvSpPr>
        <p:spPr>
          <a:xfrm>
            <a:off x="882515" y="1471450"/>
            <a:ext cx="203203" cy="203202"/>
          </a:xfrm>
          <a:prstGeom prst="ellipse">
            <a:avLst/>
          </a:prstGeom>
          <a:solidFill>
            <a:srgbClr val="2D6AB2"/>
          </a:solidFill>
          <a:ln w="12700">
            <a:miter lim="400000"/>
          </a:ln>
        </p:spPr>
        <p:txBody>
          <a:bodyPr lIns="0" tIns="0" rIns="0" bIns="0" anchor="ctr"/>
          <a:lstStyle/>
          <a:p>
            <a:pPr defTabSz="1828800">
              <a:defRPr sz="3600">
                <a:solidFill>
                  <a:srgbClr val="000000"/>
                </a:solidFill>
                <a:latin typeface="Arial"/>
                <a:ea typeface="Arial"/>
                <a:cs typeface="Arial"/>
                <a:sym typeface="Arial"/>
              </a:defRPr>
            </a:pPr>
            <a:endParaRPr/>
          </a:p>
        </p:txBody>
      </p:sp>
      <p:pic>
        <p:nvPicPr>
          <p:cNvPr id="253" name="圖片 7" descr="圖片 7"/>
          <p:cNvPicPr>
            <a:picLocks noChangeAspect="1"/>
          </p:cNvPicPr>
          <p:nvPr/>
        </p:nvPicPr>
        <p:blipFill>
          <a:blip r:embed="rId2"/>
          <a:stretch>
            <a:fillRect/>
          </a:stretch>
        </p:blipFill>
        <p:spPr>
          <a:xfrm>
            <a:off x="14610529" y="8184118"/>
            <a:ext cx="1206274" cy="486833"/>
          </a:xfrm>
          <a:prstGeom prst="rect">
            <a:avLst/>
          </a:prstGeom>
          <a:ln w="12700">
            <a:miter lim="400000"/>
          </a:ln>
        </p:spPr>
      </p:pic>
      <p:sp>
        <p:nvSpPr>
          <p:cNvPr id="254" name="Title"/>
          <p:cNvSpPr txBox="1">
            <a:spLocks noGrp="1"/>
          </p:cNvSpPr>
          <p:nvPr>
            <p:ph type="body" sz="quarter" idx="21"/>
          </p:nvPr>
        </p:nvSpPr>
        <p:spPr>
          <a:xfrm>
            <a:off x="1171334" y="710079"/>
            <a:ext cx="1322850" cy="804333"/>
          </a:xfrm>
          <a:prstGeom prst="rect">
            <a:avLst/>
          </a:prstGeom>
        </p:spPr>
        <p:txBody>
          <a:bodyPr wrap="none">
            <a:spAutoFit/>
          </a:bodyPr>
          <a:lstStyle>
            <a:lvl1pPr marL="0" indent="0" defTabSz="1219200">
              <a:spcBef>
                <a:spcPts val="0"/>
              </a:spcBef>
              <a:buSzTx/>
              <a:buNone/>
              <a:defRPr sz="4800" b="1">
                <a:solidFill>
                  <a:srgbClr val="11249F"/>
                </a:solidFill>
                <a:latin typeface="+mj-lt"/>
                <a:ea typeface="+mj-ea"/>
                <a:cs typeface="+mj-cs"/>
                <a:sym typeface="Helvetica"/>
              </a:defRPr>
            </a:lvl1pPr>
          </a:lstStyle>
          <a:p>
            <a:r>
              <a:t>Title</a:t>
            </a:r>
          </a:p>
        </p:txBody>
      </p:sp>
      <p:sp>
        <p:nvSpPr>
          <p:cNvPr id="255" name="Text"/>
          <p:cNvSpPr txBox="1">
            <a:spLocks noGrp="1"/>
          </p:cNvSpPr>
          <p:nvPr>
            <p:ph type="body" sz="quarter" idx="22"/>
          </p:nvPr>
        </p:nvSpPr>
        <p:spPr>
          <a:xfrm>
            <a:off x="1209434" y="1951345"/>
            <a:ext cx="684675" cy="436033"/>
          </a:xfrm>
          <a:prstGeom prst="rect">
            <a:avLst/>
          </a:prstGeom>
        </p:spPr>
        <p:txBody>
          <a:bodyPr wrap="none">
            <a:spAutoFit/>
          </a:bodyPr>
          <a:lstStyle/>
          <a:p>
            <a:pPr marL="0" indent="0" defTabSz="1219200">
              <a:spcBef>
                <a:spcPts val="0"/>
              </a:spcBef>
              <a:buSzTx/>
              <a:buNone/>
              <a:defRPr sz="2400" b="1">
                <a:solidFill>
                  <a:srgbClr val="5E5E5E"/>
                </a:solidFill>
                <a:latin typeface="+mj-lt"/>
                <a:ea typeface="+mj-ea"/>
                <a:cs typeface="+mj-cs"/>
                <a:sym typeface="Helvetica"/>
              </a:defRPr>
            </a:pPr>
            <a:endParaRPr/>
          </a:p>
        </p:txBody>
      </p:sp>
      <p:sp>
        <p:nvSpPr>
          <p:cNvPr id="256" name="Slide Number"/>
          <p:cNvSpPr txBox="1">
            <a:spLocks noGrp="1"/>
          </p:cNvSpPr>
          <p:nvPr>
            <p:ph type="sldNum" sz="quarter" idx="2"/>
          </p:nvPr>
        </p:nvSpPr>
        <p:spPr>
          <a:xfrm>
            <a:off x="7975933" y="8677413"/>
            <a:ext cx="304134" cy="294734"/>
          </a:xfrm>
          <a:prstGeom prst="rect">
            <a:avLst/>
          </a:prstGeom>
        </p:spPr>
        <p:txBody>
          <a:bodyPr lIns="60958" tIns="60958" rIns="60958" bIns="60958" anchor="ctr"/>
          <a:lstStyle>
            <a:lvl1pPr defTabSz="1219200">
              <a:defRPr sz="1200">
                <a:solidFill>
                  <a:srgbClr val="89898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2758570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內文 2">
    <p:spTree>
      <p:nvGrpSpPr>
        <p:cNvPr id="1" name=""/>
        <p:cNvGrpSpPr/>
        <p:nvPr/>
      </p:nvGrpSpPr>
      <p:grpSpPr>
        <a:xfrm>
          <a:off x="0" y="0"/>
          <a:ext cx="0" cy="0"/>
          <a:chOff x="0" y="0"/>
          <a:chExt cx="0" cy="0"/>
        </a:xfrm>
      </p:grpSpPr>
      <p:sp>
        <p:nvSpPr>
          <p:cNvPr id="52" name="線條"/>
          <p:cNvSpPr/>
          <p:nvPr/>
        </p:nvSpPr>
        <p:spPr>
          <a:xfrm>
            <a:off x="1085714" y="1571460"/>
            <a:ext cx="15628784" cy="1"/>
          </a:xfrm>
          <a:prstGeom prst="line">
            <a:avLst/>
          </a:prstGeom>
          <a:ln w="3175">
            <a:solidFill>
              <a:srgbClr val="5E5E5E"/>
            </a:solidFill>
          </a:ln>
        </p:spPr>
        <p:txBody>
          <a:bodyPr lIns="45718" tIns="45718" rIns="45718" bIns="45718"/>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53" name="圓形"/>
          <p:cNvSpPr/>
          <p:nvPr/>
        </p:nvSpPr>
        <p:spPr>
          <a:xfrm>
            <a:off x="882515" y="1471450"/>
            <a:ext cx="203203" cy="203202"/>
          </a:xfrm>
          <a:prstGeom prst="ellipse">
            <a:avLst/>
          </a:prstGeom>
          <a:solidFill>
            <a:srgbClr val="2D6AB2"/>
          </a:solidFill>
          <a:ln w="12700">
            <a:miter lim="400000"/>
          </a:ln>
        </p:spPr>
        <p:txBody>
          <a:bodyPr lIns="0" tIns="0" rIns="0" bIns="0" anchor="ctr"/>
          <a:lstStyle/>
          <a:p>
            <a:pPr defTabSz="1828800">
              <a:defRPr sz="3600">
                <a:solidFill>
                  <a:srgbClr val="000000"/>
                </a:solidFill>
                <a:latin typeface="Arial"/>
                <a:ea typeface="Arial"/>
                <a:cs typeface="Arial"/>
                <a:sym typeface="Arial"/>
              </a:defRPr>
            </a:pPr>
            <a:endParaRPr/>
          </a:p>
        </p:txBody>
      </p:sp>
      <p:pic>
        <p:nvPicPr>
          <p:cNvPr id="54" name="圖片 7" descr="圖片 7"/>
          <p:cNvPicPr>
            <a:picLocks noChangeAspect="1"/>
          </p:cNvPicPr>
          <p:nvPr/>
        </p:nvPicPr>
        <p:blipFill>
          <a:blip r:embed="rId2"/>
          <a:stretch>
            <a:fillRect/>
          </a:stretch>
        </p:blipFill>
        <p:spPr>
          <a:xfrm>
            <a:off x="15134795" y="8548705"/>
            <a:ext cx="822668" cy="332016"/>
          </a:xfrm>
          <a:prstGeom prst="rect">
            <a:avLst/>
          </a:prstGeom>
          <a:ln w="12700">
            <a:miter lim="400000"/>
          </a:ln>
        </p:spPr>
      </p:pic>
      <p:sp>
        <p:nvSpPr>
          <p:cNvPr id="55" name="矩形"/>
          <p:cNvSpPr/>
          <p:nvPr/>
        </p:nvSpPr>
        <p:spPr>
          <a:xfrm>
            <a:off x="1513594" y="4172225"/>
            <a:ext cx="13228813" cy="3842546"/>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56" name="矩形"/>
          <p:cNvSpPr/>
          <p:nvPr/>
        </p:nvSpPr>
        <p:spPr>
          <a:xfrm rot="16200000">
            <a:off x="6377961" y="-358377"/>
            <a:ext cx="3500078" cy="12903631"/>
          </a:xfrm>
          <a:prstGeom prst="rect">
            <a:avLst/>
          </a:prstGeom>
          <a:solidFill>
            <a:srgbClr val="11249F">
              <a:alpha val="72316"/>
            </a:srgbClr>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57" name="線條"/>
          <p:cNvSpPr/>
          <p:nvPr/>
        </p:nvSpPr>
        <p:spPr>
          <a:xfrm>
            <a:off x="1513592" y="2890998"/>
            <a:ext cx="3807537" cy="1"/>
          </a:xfrm>
          <a:prstGeom prst="line">
            <a:avLst/>
          </a:prstGeom>
          <a:ln w="12700">
            <a:solidFill>
              <a:srgbClr val="5E5E5E"/>
            </a:solidFill>
            <a:miter lim="400000"/>
          </a:ln>
        </p:spPr>
        <p:txBody>
          <a:bodyPr lIns="45718" tIns="45718" rIns="45718" bIns="45718"/>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58" name="線條"/>
          <p:cNvSpPr/>
          <p:nvPr/>
        </p:nvSpPr>
        <p:spPr>
          <a:xfrm>
            <a:off x="10934871" y="2890998"/>
            <a:ext cx="3807536" cy="1"/>
          </a:xfrm>
          <a:prstGeom prst="line">
            <a:avLst/>
          </a:prstGeom>
          <a:ln w="12700">
            <a:solidFill>
              <a:srgbClr val="5E5E5E"/>
            </a:solidFill>
            <a:miter lim="400000"/>
          </a:ln>
        </p:spPr>
        <p:txBody>
          <a:bodyPr lIns="45718" tIns="45718" rIns="45718" bIns="45718"/>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59" name="線條"/>
          <p:cNvSpPr/>
          <p:nvPr/>
        </p:nvSpPr>
        <p:spPr>
          <a:xfrm>
            <a:off x="6224230" y="2890998"/>
            <a:ext cx="3807536" cy="1"/>
          </a:xfrm>
          <a:prstGeom prst="line">
            <a:avLst/>
          </a:prstGeom>
          <a:ln w="12700">
            <a:solidFill>
              <a:srgbClr val="5E5E5E"/>
            </a:solidFill>
            <a:miter lim="400000"/>
          </a:ln>
        </p:spPr>
        <p:txBody>
          <a:bodyPr lIns="45718" tIns="45718" rIns="45718" bIns="45718"/>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60" name="Title"/>
          <p:cNvSpPr txBox="1">
            <a:spLocks noGrp="1"/>
          </p:cNvSpPr>
          <p:nvPr>
            <p:ph type="body" sz="quarter" idx="13"/>
          </p:nvPr>
        </p:nvSpPr>
        <p:spPr>
          <a:xfrm>
            <a:off x="1171334" y="710079"/>
            <a:ext cx="1209741" cy="804333"/>
          </a:xfrm>
          <a:prstGeom prst="rect">
            <a:avLst/>
          </a:prstGeom>
        </p:spPr>
        <p:txBody>
          <a:bodyPr wrap="none">
            <a:spAutoFit/>
          </a:bodyPr>
          <a:lstStyle>
            <a:lvl1pPr marL="0" indent="0" defTabSz="1219200">
              <a:spcBef>
                <a:spcPts val="0"/>
              </a:spcBef>
              <a:buSzTx/>
              <a:buNone/>
              <a:defRPr sz="4800" b="1">
                <a:solidFill>
                  <a:srgbClr val="11249F"/>
                </a:solidFill>
                <a:latin typeface="+mj-lt"/>
                <a:ea typeface="+mj-ea"/>
                <a:cs typeface="+mj-cs"/>
                <a:sym typeface="Helvetica"/>
              </a:defRPr>
            </a:lvl1pPr>
          </a:lstStyle>
          <a:p>
            <a:r>
              <a:t>Title</a:t>
            </a:r>
          </a:p>
        </p:txBody>
      </p:sp>
      <p:sp>
        <p:nvSpPr>
          <p:cNvPr id="61" name="文字"/>
          <p:cNvSpPr txBox="1">
            <a:spLocks noGrp="1"/>
          </p:cNvSpPr>
          <p:nvPr>
            <p:ph type="body" sz="quarter" idx="14"/>
          </p:nvPr>
        </p:nvSpPr>
        <p:spPr>
          <a:xfrm>
            <a:off x="3417360" y="2333238"/>
            <a:ext cx="690033" cy="486833"/>
          </a:xfrm>
          <a:prstGeom prst="rect">
            <a:avLst/>
          </a:prstGeom>
        </p:spPr>
        <p:txBody>
          <a:bodyPr wrap="none">
            <a:spAutoFit/>
          </a:bodyPr>
          <a:lstStyle/>
          <a:p>
            <a:pPr marL="0" indent="0" defTabSz="1219200">
              <a:spcBef>
                <a:spcPts val="0"/>
              </a:spcBef>
              <a:buSzTx/>
              <a:buNone/>
              <a:defRPr sz="2400" b="1">
                <a:solidFill>
                  <a:srgbClr val="5E5E5E"/>
                </a:solidFill>
                <a:latin typeface="+mj-lt"/>
                <a:ea typeface="+mj-ea"/>
                <a:cs typeface="+mj-cs"/>
                <a:sym typeface="Helvetica"/>
              </a:defRPr>
            </a:pPr>
            <a:endParaRPr/>
          </a:p>
        </p:txBody>
      </p:sp>
      <p:sp>
        <p:nvSpPr>
          <p:cNvPr id="62" name="文字"/>
          <p:cNvSpPr txBox="1">
            <a:spLocks noGrp="1"/>
          </p:cNvSpPr>
          <p:nvPr>
            <p:ph type="body" sz="quarter" idx="15"/>
          </p:nvPr>
        </p:nvSpPr>
        <p:spPr>
          <a:xfrm>
            <a:off x="3417360" y="3010857"/>
            <a:ext cx="994833" cy="702733"/>
          </a:xfrm>
          <a:prstGeom prst="rect">
            <a:avLst/>
          </a:prstGeom>
        </p:spPr>
        <p:txBody>
          <a:bodyPr wrap="none">
            <a:spAutoFit/>
          </a:bodyPr>
          <a:lstStyle/>
          <a:p>
            <a:pPr marL="0" indent="0" defTabSz="1219200">
              <a:spcBef>
                <a:spcPts val="0"/>
              </a:spcBef>
              <a:buSzTx/>
              <a:buNone/>
              <a:defRPr sz="3600" b="1">
                <a:solidFill>
                  <a:srgbClr val="1F386F"/>
                </a:solidFill>
                <a:latin typeface="+mj-lt"/>
                <a:ea typeface="+mj-ea"/>
                <a:cs typeface="+mj-cs"/>
                <a:sym typeface="Helvetica"/>
              </a:defRPr>
            </a:pPr>
            <a:endParaRPr/>
          </a:p>
        </p:txBody>
      </p:sp>
      <p:sp>
        <p:nvSpPr>
          <p:cNvPr id="63" name="文字"/>
          <p:cNvSpPr txBox="1">
            <a:spLocks noGrp="1"/>
          </p:cNvSpPr>
          <p:nvPr>
            <p:ph type="body" sz="quarter" idx="16"/>
          </p:nvPr>
        </p:nvSpPr>
        <p:spPr>
          <a:xfrm>
            <a:off x="8128000" y="2333238"/>
            <a:ext cx="690032" cy="486833"/>
          </a:xfrm>
          <a:prstGeom prst="rect">
            <a:avLst/>
          </a:prstGeom>
        </p:spPr>
        <p:txBody>
          <a:bodyPr wrap="none">
            <a:spAutoFit/>
          </a:bodyPr>
          <a:lstStyle/>
          <a:p>
            <a:pPr marL="0" indent="0" defTabSz="1219200">
              <a:spcBef>
                <a:spcPts val="0"/>
              </a:spcBef>
              <a:buSzTx/>
              <a:buNone/>
              <a:defRPr sz="2400" b="1">
                <a:solidFill>
                  <a:srgbClr val="5E5E5E"/>
                </a:solidFill>
                <a:latin typeface="+mj-lt"/>
                <a:ea typeface="+mj-ea"/>
                <a:cs typeface="+mj-cs"/>
                <a:sym typeface="Helvetica"/>
              </a:defRPr>
            </a:pPr>
            <a:endParaRPr/>
          </a:p>
        </p:txBody>
      </p:sp>
      <p:sp>
        <p:nvSpPr>
          <p:cNvPr id="64" name="文字"/>
          <p:cNvSpPr txBox="1">
            <a:spLocks noGrp="1"/>
          </p:cNvSpPr>
          <p:nvPr>
            <p:ph type="body" sz="quarter" idx="17"/>
          </p:nvPr>
        </p:nvSpPr>
        <p:spPr>
          <a:xfrm>
            <a:off x="8128000" y="3010857"/>
            <a:ext cx="994832" cy="702733"/>
          </a:xfrm>
          <a:prstGeom prst="rect">
            <a:avLst/>
          </a:prstGeom>
        </p:spPr>
        <p:txBody>
          <a:bodyPr wrap="none">
            <a:spAutoFit/>
          </a:bodyPr>
          <a:lstStyle/>
          <a:p>
            <a:pPr marL="0" indent="0" defTabSz="1219200">
              <a:spcBef>
                <a:spcPts val="0"/>
              </a:spcBef>
              <a:buSzTx/>
              <a:buNone/>
              <a:defRPr sz="3600" b="1">
                <a:solidFill>
                  <a:srgbClr val="1F386F"/>
                </a:solidFill>
                <a:latin typeface="+mj-lt"/>
                <a:ea typeface="+mj-ea"/>
                <a:cs typeface="+mj-cs"/>
                <a:sym typeface="Helvetica"/>
              </a:defRPr>
            </a:pPr>
            <a:endParaRPr/>
          </a:p>
        </p:txBody>
      </p:sp>
      <p:sp>
        <p:nvSpPr>
          <p:cNvPr id="65" name="文字"/>
          <p:cNvSpPr txBox="1">
            <a:spLocks noGrp="1"/>
          </p:cNvSpPr>
          <p:nvPr>
            <p:ph type="body" sz="quarter" idx="18"/>
          </p:nvPr>
        </p:nvSpPr>
        <p:spPr>
          <a:xfrm>
            <a:off x="12838638" y="2333238"/>
            <a:ext cx="690033" cy="486833"/>
          </a:xfrm>
          <a:prstGeom prst="rect">
            <a:avLst/>
          </a:prstGeom>
        </p:spPr>
        <p:txBody>
          <a:bodyPr wrap="none">
            <a:spAutoFit/>
          </a:bodyPr>
          <a:lstStyle/>
          <a:p>
            <a:pPr marL="0" indent="0" defTabSz="1219200">
              <a:spcBef>
                <a:spcPts val="0"/>
              </a:spcBef>
              <a:buSzTx/>
              <a:buNone/>
              <a:defRPr sz="2400" b="1">
                <a:solidFill>
                  <a:srgbClr val="5E5E5E"/>
                </a:solidFill>
                <a:latin typeface="+mj-lt"/>
                <a:ea typeface="+mj-ea"/>
                <a:cs typeface="+mj-cs"/>
                <a:sym typeface="Helvetica"/>
              </a:defRPr>
            </a:pPr>
            <a:endParaRPr/>
          </a:p>
        </p:txBody>
      </p:sp>
      <p:sp>
        <p:nvSpPr>
          <p:cNvPr id="66" name="Text"/>
          <p:cNvSpPr txBox="1">
            <a:spLocks noGrp="1"/>
          </p:cNvSpPr>
          <p:nvPr>
            <p:ph type="body" sz="quarter" idx="19"/>
          </p:nvPr>
        </p:nvSpPr>
        <p:spPr>
          <a:xfrm>
            <a:off x="12838638" y="3055307"/>
            <a:ext cx="986797" cy="613833"/>
          </a:xfrm>
          <a:prstGeom prst="rect">
            <a:avLst/>
          </a:prstGeom>
        </p:spPr>
        <p:txBody>
          <a:bodyPr wrap="none">
            <a:spAutoFit/>
          </a:bodyPr>
          <a:lstStyle>
            <a:lvl1pPr marL="0" indent="0" defTabSz="1219200">
              <a:spcBef>
                <a:spcPts val="0"/>
              </a:spcBef>
              <a:buSzTx/>
              <a:buNone/>
              <a:defRPr sz="3600" b="1">
                <a:solidFill>
                  <a:srgbClr val="1F386F"/>
                </a:solidFill>
                <a:latin typeface="+mj-lt"/>
                <a:ea typeface="+mj-ea"/>
                <a:cs typeface="+mj-cs"/>
                <a:sym typeface="Helvetica"/>
              </a:defRPr>
            </a:lvl1pPr>
          </a:lstStyle>
          <a:p>
            <a:r>
              <a:t>Text</a:t>
            </a:r>
          </a:p>
        </p:txBody>
      </p:sp>
      <p:sp>
        <p:nvSpPr>
          <p:cNvPr id="67" name="文字"/>
          <p:cNvSpPr txBox="1">
            <a:spLocks noGrp="1"/>
          </p:cNvSpPr>
          <p:nvPr>
            <p:ph type="body" sz="quarter" idx="20"/>
          </p:nvPr>
        </p:nvSpPr>
        <p:spPr>
          <a:xfrm>
            <a:off x="8128000" y="5818331"/>
            <a:ext cx="766232" cy="550333"/>
          </a:xfrm>
          <a:prstGeom prst="rect">
            <a:avLst/>
          </a:prstGeom>
        </p:spPr>
        <p:txBody>
          <a:bodyPr wrap="none">
            <a:spAutoFit/>
          </a:bodyPr>
          <a:lstStyle/>
          <a:p>
            <a:pPr marL="0" indent="0" defTabSz="1219200">
              <a:spcBef>
                <a:spcPts val="0"/>
              </a:spcBef>
              <a:buSzTx/>
              <a:buNone/>
              <a:defRPr sz="2700" b="1">
                <a:solidFill>
                  <a:srgbClr val="FFFFFF"/>
                </a:solidFill>
                <a:latin typeface="+mj-lt"/>
                <a:ea typeface="+mj-ea"/>
                <a:cs typeface="+mj-cs"/>
                <a:sym typeface="Helvetica"/>
              </a:defRPr>
            </a:pPr>
            <a:endParaRPr/>
          </a:p>
        </p:txBody>
      </p:sp>
      <p:sp>
        <p:nvSpPr>
          <p:cNvPr id="68" name="幻燈片編號"/>
          <p:cNvSpPr txBox="1">
            <a:spLocks noGrp="1"/>
          </p:cNvSpPr>
          <p:nvPr>
            <p:ph type="sldNum" sz="quarter" idx="2"/>
          </p:nvPr>
        </p:nvSpPr>
        <p:spPr>
          <a:xfrm>
            <a:off x="7975933" y="8677413"/>
            <a:ext cx="304134" cy="294734"/>
          </a:xfrm>
          <a:prstGeom prst="rect">
            <a:avLst/>
          </a:prstGeom>
        </p:spPr>
        <p:txBody>
          <a:bodyPr lIns="60958" tIns="60958" rIns="60958" bIns="60958" anchor="ctr"/>
          <a:lstStyle>
            <a:lvl1pPr defTabSz="1219200">
              <a:defRPr sz="12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內文 3">
    <p:spTree>
      <p:nvGrpSpPr>
        <p:cNvPr id="1" name=""/>
        <p:cNvGrpSpPr/>
        <p:nvPr/>
      </p:nvGrpSpPr>
      <p:grpSpPr>
        <a:xfrm>
          <a:off x="0" y="0"/>
          <a:ext cx="0" cy="0"/>
          <a:chOff x="0" y="0"/>
          <a:chExt cx="0" cy="0"/>
        </a:xfrm>
      </p:grpSpPr>
      <p:sp>
        <p:nvSpPr>
          <p:cNvPr id="75" name="矩形"/>
          <p:cNvSpPr/>
          <p:nvPr/>
        </p:nvSpPr>
        <p:spPr>
          <a:xfrm rot="16200000">
            <a:off x="-1912298" y="2061185"/>
            <a:ext cx="9144002" cy="5021629"/>
          </a:xfrm>
          <a:prstGeom prst="rect">
            <a:avLst/>
          </a:prstGeom>
          <a:solidFill>
            <a:srgbClr val="2D69EA"/>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76" name="矩形"/>
          <p:cNvSpPr/>
          <p:nvPr/>
        </p:nvSpPr>
        <p:spPr>
          <a:xfrm rot="16200000">
            <a:off x="3555998" y="2061185"/>
            <a:ext cx="9144002" cy="5021629"/>
          </a:xfrm>
          <a:prstGeom prst="rect">
            <a:avLst/>
          </a:prstGeom>
          <a:solidFill>
            <a:srgbClr val="2D69EA"/>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77" name="矩形"/>
          <p:cNvSpPr/>
          <p:nvPr/>
        </p:nvSpPr>
        <p:spPr>
          <a:xfrm rot="16200000">
            <a:off x="9024295" y="2061185"/>
            <a:ext cx="9144002" cy="5021629"/>
          </a:xfrm>
          <a:prstGeom prst="rect">
            <a:avLst/>
          </a:prstGeom>
          <a:solidFill>
            <a:srgbClr val="2D69EA"/>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78" name="矩形"/>
          <p:cNvSpPr/>
          <p:nvPr/>
        </p:nvSpPr>
        <p:spPr>
          <a:xfrm>
            <a:off x="0" y="-1"/>
            <a:ext cx="148891" cy="9144001"/>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79" name="矩形"/>
          <p:cNvSpPr/>
          <p:nvPr/>
        </p:nvSpPr>
        <p:spPr>
          <a:xfrm>
            <a:off x="5170516" y="-1"/>
            <a:ext cx="148892" cy="9144001"/>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80" name="矩形"/>
          <p:cNvSpPr/>
          <p:nvPr/>
        </p:nvSpPr>
        <p:spPr>
          <a:xfrm>
            <a:off x="5319405" y="-1"/>
            <a:ext cx="148892" cy="9144001"/>
          </a:xfrm>
          <a:prstGeom prst="rect">
            <a:avLst/>
          </a:prstGeom>
          <a:solidFill>
            <a:srgbClr val="FFFFF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81" name="矩形"/>
          <p:cNvSpPr/>
          <p:nvPr/>
        </p:nvSpPr>
        <p:spPr>
          <a:xfrm>
            <a:off x="5468296" y="-1"/>
            <a:ext cx="148892" cy="9144001"/>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82" name="矩形"/>
          <p:cNvSpPr/>
          <p:nvPr/>
        </p:nvSpPr>
        <p:spPr>
          <a:xfrm>
            <a:off x="10638811" y="-1"/>
            <a:ext cx="148892" cy="9144001"/>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83" name="矩形"/>
          <p:cNvSpPr/>
          <p:nvPr/>
        </p:nvSpPr>
        <p:spPr>
          <a:xfrm>
            <a:off x="10787702" y="-1"/>
            <a:ext cx="148892" cy="9144001"/>
          </a:xfrm>
          <a:prstGeom prst="rect">
            <a:avLst/>
          </a:prstGeom>
          <a:solidFill>
            <a:srgbClr val="FFFFF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84" name="矩形"/>
          <p:cNvSpPr/>
          <p:nvPr/>
        </p:nvSpPr>
        <p:spPr>
          <a:xfrm>
            <a:off x="10936592" y="-1"/>
            <a:ext cx="148892" cy="9144001"/>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85" name="矩形"/>
          <p:cNvSpPr/>
          <p:nvPr/>
        </p:nvSpPr>
        <p:spPr>
          <a:xfrm>
            <a:off x="16107108" y="-1"/>
            <a:ext cx="148892" cy="9144001"/>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86" name="矩形"/>
          <p:cNvSpPr/>
          <p:nvPr/>
        </p:nvSpPr>
        <p:spPr>
          <a:xfrm>
            <a:off x="-1" y="-2"/>
            <a:ext cx="16256002" cy="2621398"/>
          </a:xfrm>
          <a:prstGeom prst="rect">
            <a:avLst/>
          </a:prstGeom>
          <a:solidFill>
            <a:srgbClr val="FFFFF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87" name="圓角矩形"/>
          <p:cNvSpPr/>
          <p:nvPr/>
        </p:nvSpPr>
        <p:spPr>
          <a:xfrm>
            <a:off x="1304345" y="2382702"/>
            <a:ext cx="2710749" cy="580576"/>
          </a:xfrm>
          <a:prstGeom prst="roundRect">
            <a:avLst>
              <a:gd name="adj" fmla="val 50000"/>
            </a:avLst>
          </a:prstGeom>
          <a:solidFill>
            <a:srgbClr val="11249F"/>
          </a:solidFill>
          <a:ln w="63500">
            <a:solidFill>
              <a:srgbClr val="FFFFFF"/>
            </a:solidFill>
          </a:ln>
        </p:spPr>
        <p:txBody>
          <a:bodyPr lIns="0" tIns="0" rIns="0" bIns="0" anchor="ctr"/>
          <a:lstStyle/>
          <a:p>
            <a:pPr defTabSz="1828800">
              <a:defRPr sz="3600">
                <a:solidFill>
                  <a:srgbClr val="000000"/>
                </a:solidFill>
                <a:latin typeface="Arial"/>
                <a:ea typeface="Arial"/>
                <a:cs typeface="Arial"/>
                <a:sym typeface="Arial"/>
              </a:defRPr>
            </a:pPr>
            <a:endParaRPr/>
          </a:p>
        </p:txBody>
      </p:sp>
      <p:sp>
        <p:nvSpPr>
          <p:cNvPr id="88" name="矩形"/>
          <p:cNvSpPr/>
          <p:nvPr/>
        </p:nvSpPr>
        <p:spPr>
          <a:xfrm>
            <a:off x="-1" y="8285423"/>
            <a:ext cx="16256002" cy="858577"/>
          </a:xfrm>
          <a:prstGeom prst="rect">
            <a:avLst/>
          </a:prstGeom>
          <a:solidFill>
            <a:srgbClr val="FFFFF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pic>
        <p:nvPicPr>
          <p:cNvPr id="89" name="圖片 7" descr="圖片 7"/>
          <p:cNvPicPr>
            <a:picLocks noChangeAspect="1"/>
          </p:cNvPicPr>
          <p:nvPr/>
        </p:nvPicPr>
        <p:blipFill>
          <a:blip r:embed="rId2"/>
          <a:stretch>
            <a:fillRect/>
          </a:stretch>
        </p:blipFill>
        <p:spPr>
          <a:xfrm>
            <a:off x="15134795" y="8548705"/>
            <a:ext cx="822668" cy="332016"/>
          </a:xfrm>
          <a:prstGeom prst="rect">
            <a:avLst/>
          </a:prstGeom>
          <a:ln w="12700">
            <a:miter lim="400000"/>
          </a:ln>
        </p:spPr>
      </p:pic>
      <p:sp>
        <p:nvSpPr>
          <p:cNvPr id="90" name="線條"/>
          <p:cNvSpPr/>
          <p:nvPr/>
        </p:nvSpPr>
        <p:spPr>
          <a:xfrm>
            <a:off x="1085714" y="1571460"/>
            <a:ext cx="15628784" cy="1"/>
          </a:xfrm>
          <a:prstGeom prst="line">
            <a:avLst/>
          </a:prstGeom>
          <a:ln w="3175">
            <a:solidFill>
              <a:srgbClr val="5E5E5E"/>
            </a:solidFill>
          </a:ln>
        </p:spPr>
        <p:txBody>
          <a:bodyPr lIns="45718" tIns="45718" rIns="45718" bIns="45718"/>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91" name="圓形"/>
          <p:cNvSpPr/>
          <p:nvPr/>
        </p:nvSpPr>
        <p:spPr>
          <a:xfrm>
            <a:off x="882515" y="1471450"/>
            <a:ext cx="203203" cy="203202"/>
          </a:xfrm>
          <a:prstGeom prst="ellipse">
            <a:avLst/>
          </a:prstGeom>
          <a:solidFill>
            <a:srgbClr val="2D6AB2"/>
          </a:solidFill>
          <a:ln w="12700">
            <a:miter lim="400000"/>
          </a:ln>
        </p:spPr>
        <p:txBody>
          <a:bodyPr lIns="0" tIns="0" rIns="0" bIns="0" anchor="ctr"/>
          <a:lstStyle/>
          <a:p>
            <a:pPr defTabSz="1828800">
              <a:defRPr sz="3600">
                <a:solidFill>
                  <a:srgbClr val="000000"/>
                </a:solidFill>
                <a:latin typeface="Arial"/>
                <a:ea typeface="Arial"/>
                <a:cs typeface="Arial"/>
                <a:sym typeface="Arial"/>
              </a:defRPr>
            </a:pPr>
            <a:endParaRPr/>
          </a:p>
        </p:txBody>
      </p:sp>
      <p:sp>
        <p:nvSpPr>
          <p:cNvPr id="92" name="圓角矩形"/>
          <p:cNvSpPr/>
          <p:nvPr/>
        </p:nvSpPr>
        <p:spPr>
          <a:xfrm>
            <a:off x="6772625" y="2382702"/>
            <a:ext cx="2710749" cy="580576"/>
          </a:xfrm>
          <a:prstGeom prst="roundRect">
            <a:avLst>
              <a:gd name="adj" fmla="val 50000"/>
            </a:avLst>
          </a:prstGeom>
          <a:solidFill>
            <a:srgbClr val="11249F"/>
          </a:solidFill>
          <a:ln w="63500">
            <a:solidFill>
              <a:srgbClr val="FFFFFF"/>
            </a:solidFill>
          </a:ln>
        </p:spPr>
        <p:txBody>
          <a:bodyPr lIns="0" tIns="0" rIns="0" bIns="0" anchor="ctr"/>
          <a:lstStyle/>
          <a:p>
            <a:pPr defTabSz="1828800">
              <a:defRPr sz="3600">
                <a:solidFill>
                  <a:srgbClr val="000000"/>
                </a:solidFill>
                <a:latin typeface="Arial"/>
                <a:ea typeface="Arial"/>
                <a:cs typeface="Arial"/>
                <a:sym typeface="Arial"/>
              </a:defRPr>
            </a:pPr>
            <a:endParaRPr/>
          </a:p>
        </p:txBody>
      </p:sp>
      <p:sp>
        <p:nvSpPr>
          <p:cNvPr id="93" name="圓角矩形"/>
          <p:cNvSpPr/>
          <p:nvPr/>
        </p:nvSpPr>
        <p:spPr>
          <a:xfrm>
            <a:off x="12240921" y="2382702"/>
            <a:ext cx="2710749" cy="580576"/>
          </a:xfrm>
          <a:prstGeom prst="roundRect">
            <a:avLst>
              <a:gd name="adj" fmla="val 50000"/>
            </a:avLst>
          </a:prstGeom>
          <a:solidFill>
            <a:srgbClr val="11249F"/>
          </a:solidFill>
          <a:ln w="63500">
            <a:solidFill>
              <a:srgbClr val="FFFFFF"/>
            </a:solidFill>
          </a:ln>
        </p:spPr>
        <p:txBody>
          <a:bodyPr lIns="0" tIns="0" rIns="0" bIns="0" anchor="ctr"/>
          <a:lstStyle/>
          <a:p>
            <a:pPr defTabSz="1828800">
              <a:defRPr sz="3600">
                <a:solidFill>
                  <a:srgbClr val="000000"/>
                </a:solidFill>
                <a:latin typeface="Arial"/>
                <a:ea typeface="Arial"/>
                <a:cs typeface="Arial"/>
                <a:sym typeface="Arial"/>
              </a:defRPr>
            </a:pPr>
            <a:endParaRPr/>
          </a:p>
        </p:txBody>
      </p:sp>
      <p:sp>
        <p:nvSpPr>
          <p:cNvPr id="94" name="Title"/>
          <p:cNvSpPr txBox="1">
            <a:spLocks noGrp="1"/>
          </p:cNvSpPr>
          <p:nvPr>
            <p:ph type="body" sz="quarter" idx="13"/>
          </p:nvPr>
        </p:nvSpPr>
        <p:spPr>
          <a:xfrm>
            <a:off x="1171334" y="710079"/>
            <a:ext cx="1209741" cy="804333"/>
          </a:xfrm>
          <a:prstGeom prst="rect">
            <a:avLst/>
          </a:prstGeom>
        </p:spPr>
        <p:txBody>
          <a:bodyPr wrap="none">
            <a:spAutoFit/>
          </a:bodyPr>
          <a:lstStyle>
            <a:lvl1pPr marL="0" indent="0" defTabSz="1219200">
              <a:spcBef>
                <a:spcPts val="0"/>
              </a:spcBef>
              <a:buSzTx/>
              <a:buNone/>
              <a:defRPr sz="4800" b="1">
                <a:solidFill>
                  <a:srgbClr val="11249F"/>
                </a:solidFill>
                <a:latin typeface="+mj-lt"/>
                <a:ea typeface="+mj-ea"/>
                <a:cs typeface="+mj-cs"/>
                <a:sym typeface="Helvetica"/>
              </a:defRPr>
            </a:lvl1pPr>
          </a:lstStyle>
          <a:p>
            <a:r>
              <a:t>Title</a:t>
            </a:r>
          </a:p>
        </p:txBody>
      </p:sp>
      <p:sp>
        <p:nvSpPr>
          <p:cNvPr id="95" name="文字"/>
          <p:cNvSpPr txBox="1">
            <a:spLocks noGrp="1"/>
          </p:cNvSpPr>
          <p:nvPr>
            <p:ph type="body" sz="quarter" idx="14"/>
          </p:nvPr>
        </p:nvSpPr>
        <p:spPr>
          <a:xfrm>
            <a:off x="2314687" y="2429573"/>
            <a:ext cx="690033" cy="486833"/>
          </a:xfrm>
          <a:prstGeom prst="rect">
            <a:avLst/>
          </a:prstGeom>
        </p:spPr>
        <p:txBody>
          <a:bodyPr wrap="none">
            <a:spAutoFit/>
          </a:bodyPr>
          <a:lstStyle/>
          <a:p>
            <a:pPr marL="0" indent="0" algn="ctr" defTabSz="1219200">
              <a:spcBef>
                <a:spcPts val="0"/>
              </a:spcBef>
              <a:buSzTx/>
              <a:buNone/>
              <a:defRPr sz="2400" b="1">
                <a:solidFill>
                  <a:srgbClr val="FFFFFF"/>
                </a:solidFill>
                <a:latin typeface="+mj-lt"/>
                <a:ea typeface="+mj-ea"/>
                <a:cs typeface="+mj-cs"/>
                <a:sym typeface="Helvetica"/>
              </a:defRPr>
            </a:pPr>
            <a:endParaRPr/>
          </a:p>
        </p:txBody>
      </p:sp>
      <p:sp>
        <p:nvSpPr>
          <p:cNvPr id="96" name="文字"/>
          <p:cNvSpPr txBox="1">
            <a:spLocks noGrp="1"/>
          </p:cNvSpPr>
          <p:nvPr>
            <p:ph type="body" sz="quarter" idx="15"/>
          </p:nvPr>
        </p:nvSpPr>
        <p:spPr>
          <a:xfrm>
            <a:off x="431170" y="3524270"/>
            <a:ext cx="690033" cy="486833"/>
          </a:xfrm>
          <a:prstGeom prst="rect">
            <a:avLst/>
          </a:prstGeom>
        </p:spPr>
        <p:txBody>
          <a:bodyPr wrap="none">
            <a:spAutoFit/>
          </a:bodyPr>
          <a:lstStyle/>
          <a:p>
            <a:pPr marL="0" indent="0" algn="ctr" defTabSz="1219200">
              <a:spcBef>
                <a:spcPts val="600"/>
              </a:spcBef>
              <a:buSzTx/>
              <a:buNone/>
              <a:defRPr sz="2400">
                <a:solidFill>
                  <a:srgbClr val="FFFFFF"/>
                </a:solidFill>
                <a:latin typeface="+mj-lt"/>
                <a:ea typeface="+mj-ea"/>
                <a:cs typeface="+mj-cs"/>
                <a:sym typeface="Helvetica"/>
              </a:defRPr>
            </a:pPr>
            <a:endParaRPr/>
          </a:p>
        </p:txBody>
      </p:sp>
      <p:sp>
        <p:nvSpPr>
          <p:cNvPr id="97" name="文字"/>
          <p:cNvSpPr txBox="1">
            <a:spLocks noGrp="1"/>
          </p:cNvSpPr>
          <p:nvPr>
            <p:ph type="body" sz="quarter" idx="16"/>
          </p:nvPr>
        </p:nvSpPr>
        <p:spPr>
          <a:xfrm>
            <a:off x="7782983" y="2429573"/>
            <a:ext cx="690033" cy="486833"/>
          </a:xfrm>
          <a:prstGeom prst="rect">
            <a:avLst/>
          </a:prstGeom>
        </p:spPr>
        <p:txBody>
          <a:bodyPr wrap="none">
            <a:spAutoFit/>
          </a:bodyPr>
          <a:lstStyle/>
          <a:p>
            <a:pPr marL="0" indent="0" algn="ctr" defTabSz="1219200">
              <a:spcBef>
                <a:spcPts val="0"/>
              </a:spcBef>
              <a:buSzTx/>
              <a:buNone/>
              <a:defRPr sz="2400" b="1">
                <a:solidFill>
                  <a:srgbClr val="FFFFFF"/>
                </a:solidFill>
                <a:latin typeface="+mj-lt"/>
                <a:ea typeface="+mj-ea"/>
                <a:cs typeface="+mj-cs"/>
                <a:sym typeface="Helvetica"/>
              </a:defRPr>
            </a:pPr>
            <a:endParaRPr/>
          </a:p>
        </p:txBody>
      </p:sp>
      <p:sp>
        <p:nvSpPr>
          <p:cNvPr id="98" name="文字"/>
          <p:cNvSpPr txBox="1">
            <a:spLocks noGrp="1"/>
          </p:cNvSpPr>
          <p:nvPr>
            <p:ph type="body" sz="quarter" idx="17"/>
          </p:nvPr>
        </p:nvSpPr>
        <p:spPr>
          <a:xfrm>
            <a:off x="5899469" y="3524270"/>
            <a:ext cx="690033" cy="486833"/>
          </a:xfrm>
          <a:prstGeom prst="rect">
            <a:avLst/>
          </a:prstGeom>
        </p:spPr>
        <p:txBody>
          <a:bodyPr wrap="none">
            <a:spAutoFit/>
          </a:bodyPr>
          <a:lstStyle/>
          <a:p>
            <a:pPr marL="0" indent="0" algn="ctr" defTabSz="1219200">
              <a:spcBef>
                <a:spcPts val="600"/>
              </a:spcBef>
              <a:buSzTx/>
              <a:buNone/>
              <a:defRPr sz="2400">
                <a:solidFill>
                  <a:srgbClr val="FFFFFF"/>
                </a:solidFill>
                <a:latin typeface="+mj-lt"/>
                <a:ea typeface="+mj-ea"/>
                <a:cs typeface="+mj-cs"/>
                <a:sym typeface="Helvetica"/>
              </a:defRPr>
            </a:pPr>
            <a:endParaRPr/>
          </a:p>
        </p:txBody>
      </p:sp>
      <p:sp>
        <p:nvSpPr>
          <p:cNvPr id="99" name="文字"/>
          <p:cNvSpPr txBox="1">
            <a:spLocks noGrp="1"/>
          </p:cNvSpPr>
          <p:nvPr>
            <p:ph type="body" sz="quarter" idx="18"/>
          </p:nvPr>
        </p:nvSpPr>
        <p:spPr>
          <a:xfrm>
            <a:off x="13251279" y="2429573"/>
            <a:ext cx="690033" cy="486833"/>
          </a:xfrm>
          <a:prstGeom prst="rect">
            <a:avLst/>
          </a:prstGeom>
        </p:spPr>
        <p:txBody>
          <a:bodyPr wrap="none">
            <a:spAutoFit/>
          </a:bodyPr>
          <a:lstStyle/>
          <a:p>
            <a:pPr marL="0" indent="0" algn="ctr" defTabSz="1219200">
              <a:spcBef>
                <a:spcPts val="0"/>
              </a:spcBef>
              <a:buSzTx/>
              <a:buNone/>
              <a:defRPr sz="2400" b="1">
                <a:solidFill>
                  <a:srgbClr val="FFFFFF"/>
                </a:solidFill>
                <a:latin typeface="+mj-lt"/>
                <a:ea typeface="+mj-ea"/>
                <a:cs typeface="+mj-cs"/>
                <a:sym typeface="Helvetica"/>
              </a:defRPr>
            </a:pPr>
            <a:endParaRPr/>
          </a:p>
        </p:txBody>
      </p:sp>
      <p:sp>
        <p:nvSpPr>
          <p:cNvPr id="100" name="文字"/>
          <p:cNvSpPr txBox="1">
            <a:spLocks noGrp="1"/>
          </p:cNvSpPr>
          <p:nvPr>
            <p:ph type="body" sz="quarter" idx="19"/>
          </p:nvPr>
        </p:nvSpPr>
        <p:spPr>
          <a:xfrm>
            <a:off x="11383201" y="3524270"/>
            <a:ext cx="690033" cy="486833"/>
          </a:xfrm>
          <a:prstGeom prst="rect">
            <a:avLst/>
          </a:prstGeom>
        </p:spPr>
        <p:txBody>
          <a:bodyPr wrap="none">
            <a:spAutoFit/>
          </a:bodyPr>
          <a:lstStyle/>
          <a:p>
            <a:pPr marL="0" indent="0" algn="ctr" defTabSz="1219200">
              <a:spcBef>
                <a:spcPts val="600"/>
              </a:spcBef>
              <a:buSzTx/>
              <a:buNone/>
              <a:defRPr sz="2400">
                <a:solidFill>
                  <a:srgbClr val="FFFFFF"/>
                </a:solidFill>
                <a:latin typeface="+mj-lt"/>
                <a:ea typeface="+mj-ea"/>
                <a:cs typeface="+mj-cs"/>
                <a:sym typeface="Helvetica"/>
              </a:defRPr>
            </a:pPr>
            <a:endParaRPr/>
          </a:p>
        </p:txBody>
      </p:sp>
      <p:sp>
        <p:nvSpPr>
          <p:cNvPr id="101" name="幻燈片編號"/>
          <p:cNvSpPr txBox="1">
            <a:spLocks noGrp="1"/>
          </p:cNvSpPr>
          <p:nvPr>
            <p:ph type="sldNum" sz="quarter" idx="2"/>
          </p:nvPr>
        </p:nvSpPr>
        <p:spPr>
          <a:xfrm>
            <a:off x="7975933" y="8677413"/>
            <a:ext cx="304134" cy="294734"/>
          </a:xfrm>
          <a:prstGeom prst="rect">
            <a:avLst/>
          </a:prstGeom>
        </p:spPr>
        <p:txBody>
          <a:bodyPr lIns="60958" tIns="60958" rIns="60958" bIns="60958" anchor="ctr"/>
          <a:lstStyle>
            <a:lvl1pPr defTabSz="1219200">
              <a:defRPr sz="12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圖文 1">
    <p:spTree>
      <p:nvGrpSpPr>
        <p:cNvPr id="1" name=""/>
        <p:cNvGrpSpPr/>
        <p:nvPr/>
      </p:nvGrpSpPr>
      <p:grpSpPr>
        <a:xfrm>
          <a:off x="0" y="0"/>
          <a:ext cx="0" cy="0"/>
          <a:chOff x="0" y="0"/>
          <a:chExt cx="0" cy="0"/>
        </a:xfrm>
      </p:grpSpPr>
      <p:sp>
        <p:nvSpPr>
          <p:cNvPr id="108" name="線條"/>
          <p:cNvSpPr/>
          <p:nvPr/>
        </p:nvSpPr>
        <p:spPr>
          <a:xfrm>
            <a:off x="1085714" y="1571460"/>
            <a:ext cx="15628784" cy="1"/>
          </a:xfrm>
          <a:prstGeom prst="line">
            <a:avLst/>
          </a:prstGeom>
          <a:ln w="3175">
            <a:solidFill>
              <a:srgbClr val="5E5E5E"/>
            </a:solidFill>
          </a:ln>
        </p:spPr>
        <p:txBody>
          <a:bodyPr lIns="45718" tIns="45718" rIns="45718" bIns="45718"/>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109" name="圓形"/>
          <p:cNvSpPr/>
          <p:nvPr/>
        </p:nvSpPr>
        <p:spPr>
          <a:xfrm>
            <a:off x="882515" y="1471450"/>
            <a:ext cx="203203" cy="203202"/>
          </a:xfrm>
          <a:prstGeom prst="ellipse">
            <a:avLst/>
          </a:prstGeom>
          <a:solidFill>
            <a:srgbClr val="2D6AB2"/>
          </a:solidFill>
          <a:ln w="12700">
            <a:miter lim="400000"/>
          </a:ln>
        </p:spPr>
        <p:txBody>
          <a:bodyPr lIns="0" tIns="0" rIns="0" bIns="0" anchor="ctr"/>
          <a:lstStyle/>
          <a:p>
            <a:pPr defTabSz="1828800">
              <a:defRPr sz="3600">
                <a:solidFill>
                  <a:srgbClr val="000000"/>
                </a:solidFill>
                <a:latin typeface="Arial"/>
                <a:ea typeface="Arial"/>
                <a:cs typeface="Arial"/>
                <a:sym typeface="Arial"/>
              </a:defRPr>
            </a:pPr>
            <a:endParaRPr/>
          </a:p>
        </p:txBody>
      </p:sp>
      <p:pic>
        <p:nvPicPr>
          <p:cNvPr id="110" name="圖片 7" descr="圖片 7"/>
          <p:cNvPicPr>
            <a:picLocks noChangeAspect="1"/>
          </p:cNvPicPr>
          <p:nvPr/>
        </p:nvPicPr>
        <p:blipFill>
          <a:blip r:embed="rId2"/>
          <a:stretch>
            <a:fillRect/>
          </a:stretch>
        </p:blipFill>
        <p:spPr>
          <a:xfrm>
            <a:off x="15134795" y="8548705"/>
            <a:ext cx="822668" cy="332016"/>
          </a:xfrm>
          <a:prstGeom prst="rect">
            <a:avLst/>
          </a:prstGeom>
          <a:ln w="12700">
            <a:miter lim="400000"/>
          </a:ln>
        </p:spPr>
      </p:pic>
      <p:sp>
        <p:nvSpPr>
          <p:cNvPr id="111" name="圖片版面配置區 4"/>
          <p:cNvSpPr>
            <a:spLocks noGrp="1"/>
          </p:cNvSpPr>
          <p:nvPr>
            <p:ph type="pic" sz="half" idx="13"/>
          </p:nvPr>
        </p:nvSpPr>
        <p:spPr>
          <a:xfrm>
            <a:off x="8280069" y="1925946"/>
            <a:ext cx="6854726" cy="6321583"/>
          </a:xfrm>
          <a:prstGeom prst="rect">
            <a:avLst/>
          </a:prstGeom>
        </p:spPr>
        <p:txBody>
          <a:bodyPr lIns="91439" tIns="45719" rIns="91439" bIns="45719" anchor="t">
            <a:noAutofit/>
          </a:bodyPr>
          <a:lstStyle/>
          <a:p>
            <a:endParaRPr/>
          </a:p>
        </p:txBody>
      </p:sp>
      <p:sp>
        <p:nvSpPr>
          <p:cNvPr id="112" name="Title"/>
          <p:cNvSpPr txBox="1">
            <a:spLocks noGrp="1"/>
          </p:cNvSpPr>
          <p:nvPr>
            <p:ph type="body" sz="quarter" idx="14"/>
          </p:nvPr>
        </p:nvSpPr>
        <p:spPr>
          <a:xfrm>
            <a:off x="1171334" y="710079"/>
            <a:ext cx="1209741" cy="804333"/>
          </a:xfrm>
          <a:prstGeom prst="rect">
            <a:avLst/>
          </a:prstGeom>
        </p:spPr>
        <p:txBody>
          <a:bodyPr wrap="none">
            <a:spAutoFit/>
          </a:bodyPr>
          <a:lstStyle>
            <a:lvl1pPr marL="0" indent="0" defTabSz="1219200">
              <a:spcBef>
                <a:spcPts val="0"/>
              </a:spcBef>
              <a:buSzTx/>
              <a:buNone/>
              <a:defRPr sz="4800" b="1">
                <a:solidFill>
                  <a:srgbClr val="11249F"/>
                </a:solidFill>
                <a:latin typeface="+mj-lt"/>
                <a:ea typeface="+mj-ea"/>
                <a:cs typeface="+mj-cs"/>
                <a:sym typeface="Helvetica"/>
              </a:defRPr>
            </a:lvl1pPr>
          </a:lstStyle>
          <a:p>
            <a:r>
              <a:t>Title</a:t>
            </a:r>
          </a:p>
        </p:txBody>
      </p:sp>
      <p:sp>
        <p:nvSpPr>
          <p:cNvPr id="113" name="文字"/>
          <p:cNvSpPr txBox="1">
            <a:spLocks noGrp="1"/>
          </p:cNvSpPr>
          <p:nvPr>
            <p:ph type="body" sz="quarter" idx="15"/>
          </p:nvPr>
        </p:nvSpPr>
        <p:spPr>
          <a:xfrm>
            <a:off x="1201514" y="1925945"/>
            <a:ext cx="690033" cy="486833"/>
          </a:xfrm>
          <a:prstGeom prst="rect">
            <a:avLst/>
          </a:prstGeom>
        </p:spPr>
        <p:txBody>
          <a:bodyPr wrap="none">
            <a:spAutoFit/>
          </a:bodyPr>
          <a:lstStyle/>
          <a:p>
            <a:pPr marL="0" indent="0" defTabSz="1219200">
              <a:spcBef>
                <a:spcPts val="0"/>
              </a:spcBef>
              <a:buSzTx/>
              <a:buNone/>
              <a:defRPr sz="2400" b="1">
                <a:solidFill>
                  <a:srgbClr val="5E5E5E"/>
                </a:solidFill>
                <a:latin typeface="+mj-lt"/>
                <a:ea typeface="+mj-ea"/>
                <a:cs typeface="+mj-cs"/>
                <a:sym typeface="Helvetica"/>
              </a:defRPr>
            </a:pPr>
            <a:endParaRPr/>
          </a:p>
        </p:txBody>
      </p:sp>
      <p:sp>
        <p:nvSpPr>
          <p:cNvPr id="114" name="幻燈片編號"/>
          <p:cNvSpPr txBox="1">
            <a:spLocks noGrp="1"/>
          </p:cNvSpPr>
          <p:nvPr>
            <p:ph type="sldNum" sz="quarter" idx="2"/>
          </p:nvPr>
        </p:nvSpPr>
        <p:spPr>
          <a:xfrm>
            <a:off x="7975933" y="8677413"/>
            <a:ext cx="304134" cy="294734"/>
          </a:xfrm>
          <a:prstGeom prst="rect">
            <a:avLst/>
          </a:prstGeom>
        </p:spPr>
        <p:txBody>
          <a:bodyPr lIns="60958" tIns="60958" rIns="60958" bIns="60958" anchor="ctr"/>
          <a:lstStyle>
            <a:lvl1pPr defTabSz="1219200">
              <a:defRPr sz="12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圖文 3">
    <p:spTree>
      <p:nvGrpSpPr>
        <p:cNvPr id="1" name=""/>
        <p:cNvGrpSpPr/>
        <p:nvPr/>
      </p:nvGrpSpPr>
      <p:grpSpPr>
        <a:xfrm>
          <a:off x="0" y="0"/>
          <a:ext cx="0" cy="0"/>
          <a:chOff x="0" y="0"/>
          <a:chExt cx="0" cy="0"/>
        </a:xfrm>
      </p:grpSpPr>
      <p:sp>
        <p:nvSpPr>
          <p:cNvPr id="137" name="矩形"/>
          <p:cNvSpPr/>
          <p:nvPr/>
        </p:nvSpPr>
        <p:spPr>
          <a:xfrm rot="16200000">
            <a:off x="-663859" y="2101577"/>
            <a:ext cx="6847705" cy="5519990"/>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138" name="矩形"/>
          <p:cNvSpPr/>
          <p:nvPr/>
        </p:nvSpPr>
        <p:spPr>
          <a:xfrm rot="16200000">
            <a:off x="-663859" y="2250468"/>
            <a:ext cx="6847705" cy="5222209"/>
          </a:xfrm>
          <a:prstGeom prst="rect">
            <a:avLst/>
          </a:prstGeom>
          <a:solidFill>
            <a:srgbClr val="2D69EA"/>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pic>
        <p:nvPicPr>
          <p:cNvPr id="139" name="圖片 7" descr="圖片 7"/>
          <p:cNvPicPr>
            <a:picLocks noChangeAspect="1"/>
          </p:cNvPicPr>
          <p:nvPr/>
        </p:nvPicPr>
        <p:blipFill>
          <a:blip r:embed="rId2"/>
          <a:stretch>
            <a:fillRect/>
          </a:stretch>
        </p:blipFill>
        <p:spPr>
          <a:xfrm>
            <a:off x="15134795" y="8548705"/>
            <a:ext cx="822668" cy="332016"/>
          </a:xfrm>
          <a:prstGeom prst="rect">
            <a:avLst/>
          </a:prstGeom>
          <a:ln w="12700">
            <a:miter lim="400000"/>
          </a:ln>
        </p:spPr>
      </p:pic>
      <p:sp>
        <p:nvSpPr>
          <p:cNvPr id="140" name="矩形"/>
          <p:cNvSpPr/>
          <p:nvPr/>
        </p:nvSpPr>
        <p:spPr>
          <a:xfrm rot="16200000">
            <a:off x="7464185" y="-506391"/>
            <a:ext cx="6847705" cy="10735928"/>
          </a:xfrm>
          <a:prstGeom prst="rect">
            <a:avLst/>
          </a:prstGeom>
          <a:solidFill>
            <a:srgbClr val="11249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141" name="圖片版面配置區 35"/>
          <p:cNvSpPr>
            <a:spLocks noGrp="1"/>
          </p:cNvSpPr>
          <p:nvPr>
            <p:ph type="pic" idx="13"/>
          </p:nvPr>
        </p:nvSpPr>
        <p:spPr>
          <a:xfrm>
            <a:off x="5668876" y="1437717"/>
            <a:ext cx="10438236" cy="6847683"/>
          </a:xfrm>
          <a:prstGeom prst="rect">
            <a:avLst/>
          </a:prstGeom>
        </p:spPr>
        <p:txBody>
          <a:bodyPr lIns="91439" tIns="45719" rIns="91439" bIns="45719" anchor="t">
            <a:noAutofit/>
          </a:bodyPr>
          <a:lstStyle/>
          <a:p>
            <a:endParaRPr/>
          </a:p>
        </p:txBody>
      </p:sp>
      <p:sp>
        <p:nvSpPr>
          <p:cNvPr id="142" name="Title"/>
          <p:cNvSpPr txBox="1">
            <a:spLocks noGrp="1"/>
          </p:cNvSpPr>
          <p:nvPr>
            <p:ph type="body" sz="quarter" idx="14"/>
          </p:nvPr>
        </p:nvSpPr>
        <p:spPr>
          <a:xfrm>
            <a:off x="556810" y="382772"/>
            <a:ext cx="1209740" cy="804333"/>
          </a:xfrm>
          <a:prstGeom prst="rect">
            <a:avLst/>
          </a:prstGeom>
        </p:spPr>
        <p:txBody>
          <a:bodyPr wrap="none">
            <a:spAutoFit/>
          </a:bodyPr>
          <a:lstStyle>
            <a:lvl1pPr marL="0" indent="0" defTabSz="1219200">
              <a:spcBef>
                <a:spcPts val="0"/>
              </a:spcBef>
              <a:buSzTx/>
              <a:buNone/>
              <a:defRPr sz="4800" b="1">
                <a:solidFill>
                  <a:srgbClr val="11249F"/>
                </a:solidFill>
                <a:latin typeface="+mj-lt"/>
                <a:ea typeface="+mj-ea"/>
                <a:cs typeface="+mj-cs"/>
                <a:sym typeface="Helvetica"/>
              </a:defRPr>
            </a:lvl1pPr>
          </a:lstStyle>
          <a:p>
            <a:r>
              <a:t>Title</a:t>
            </a:r>
          </a:p>
        </p:txBody>
      </p:sp>
      <p:sp>
        <p:nvSpPr>
          <p:cNvPr id="143" name="Text"/>
          <p:cNvSpPr txBox="1">
            <a:spLocks noGrp="1"/>
          </p:cNvSpPr>
          <p:nvPr>
            <p:ph type="body" sz="quarter" idx="15"/>
          </p:nvPr>
        </p:nvSpPr>
        <p:spPr>
          <a:xfrm>
            <a:off x="556810" y="4624505"/>
            <a:ext cx="760205" cy="474133"/>
          </a:xfrm>
          <a:prstGeom prst="rect">
            <a:avLst/>
          </a:prstGeom>
        </p:spPr>
        <p:txBody>
          <a:bodyPr wrap="none">
            <a:spAutoFit/>
          </a:bodyPr>
          <a:lstStyle>
            <a:lvl1pPr marL="0" indent="0" defTabSz="1219200">
              <a:spcBef>
                <a:spcPts val="0"/>
              </a:spcBef>
              <a:buSzTx/>
              <a:buNone/>
              <a:defRPr sz="2700" b="1">
                <a:solidFill>
                  <a:srgbClr val="FFFFFF"/>
                </a:solidFill>
                <a:latin typeface="+mj-lt"/>
                <a:ea typeface="+mj-ea"/>
                <a:cs typeface="+mj-cs"/>
                <a:sym typeface="Helvetica"/>
              </a:defRPr>
            </a:lvl1pPr>
          </a:lstStyle>
          <a:p>
            <a:r>
              <a:t>Text</a:t>
            </a:r>
          </a:p>
        </p:txBody>
      </p:sp>
      <p:sp>
        <p:nvSpPr>
          <p:cNvPr id="144" name="幻燈片編號"/>
          <p:cNvSpPr txBox="1">
            <a:spLocks noGrp="1"/>
          </p:cNvSpPr>
          <p:nvPr>
            <p:ph type="sldNum" sz="quarter" idx="2"/>
          </p:nvPr>
        </p:nvSpPr>
        <p:spPr>
          <a:xfrm>
            <a:off x="7975933" y="8677413"/>
            <a:ext cx="304134" cy="294734"/>
          </a:xfrm>
          <a:prstGeom prst="rect">
            <a:avLst/>
          </a:prstGeom>
        </p:spPr>
        <p:txBody>
          <a:bodyPr lIns="60958" tIns="60958" rIns="60958" bIns="60958" anchor="ctr"/>
          <a:lstStyle>
            <a:lvl1pPr defTabSz="1219200">
              <a:defRPr sz="1200">
                <a:solidFill>
                  <a:srgbClr val="89898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封底">
    <p:spTree>
      <p:nvGrpSpPr>
        <p:cNvPr id="1" name=""/>
        <p:cNvGrpSpPr/>
        <p:nvPr/>
      </p:nvGrpSpPr>
      <p:grpSpPr>
        <a:xfrm>
          <a:off x="0" y="0"/>
          <a:ext cx="0" cy="0"/>
          <a:chOff x="0" y="0"/>
          <a:chExt cx="0" cy="0"/>
        </a:xfrm>
      </p:grpSpPr>
      <p:sp>
        <p:nvSpPr>
          <p:cNvPr id="151"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8" name="表格"/>
          <p:cNvGraphicFramePr/>
          <p:nvPr/>
        </p:nvGraphicFramePr>
        <p:xfrm>
          <a:off x="1046629" y="8772831"/>
          <a:ext cx="21281885" cy="481355"/>
        </p:xfrm>
        <a:graphic>
          <a:graphicData uri="http://schemas.openxmlformats.org/drawingml/2006/table">
            <a:tbl>
              <a:tblPr>
                <a:tableStyleId>{4C3C2611-4C71-4FC5-86AE-919BDF0F9419}</a:tableStyleId>
              </a:tblPr>
              <a:tblGrid>
                <a:gridCol w="279400">
                  <a:extLst>
                    <a:ext uri="{9D8B030D-6E8A-4147-A177-3AD203B41FA5}">
                      <a16:colId xmlns:a16="http://schemas.microsoft.com/office/drawing/2014/main" val="20000"/>
                    </a:ext>
                  </a:extLst>
                </a:gridCol>
                <a:gridCol w="6904227">
                  <a:extLst>
                    <a:ext uri="{9D8B030D-6E8A-4147-A177-3AD203B41FA5}">
                      <a16:colId xmlns:a16="http://schemas.microsoft.com/office/drawing/2014/main" val="20001"/>
                    </a:ext>
                  </a:extLst>
                </a:gridCol>
                <a:gridCol w="6904227">
                  <a:extLst>
                    <a:ext uri="{9D8B030D-6E8A-4147-A177-3AD203B41FA5}">
                      <a16:colId xmlns:a16="http://schemas.microsoft.com/office/drawing/2014/main" val="20002"/>
                    </a:ext>
                  </a:extLst>
                </a:gridCol>
                <a:gridCol w="6904227">
                  <a:extLst>
                    <a:ext uri="{9D8B030D-6E8A-4147-A177-3AD203B41FA5}">
                      <a16:colId xmlns:a16="http://schemas.microsoft.com/office/drawing/2014/main" val="20003"/>
                    </a:ext>
                  </a:extLst>
                </a:gridCol>
                <a:gridCol w="279400">
                  <a:extLst>
                    <a:ext uri="{9D8B030D-6E8A-4147-A177-3AD203B41FA5}">
                      <a16:colId xmlns:a16="http://schemas.microsoft.com/office/drawing/2014/main" val="20004"/>
                    </a:ext>
                  </a:extLst>
                </a:gridCol>
              </a:tblGrid>
              <a:tr h="473416">
                <a:tc>
                  <a:txBody>
                    <a:bodyPr/>
                    <a:lstStyle/>
                    <a:p>
                      <a:pPr algn="l" defTabSz="609600">
                        <a:tabLst>
                          <a:tab pos="850900" algn="l"/>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tc>
                  <a:txBody>
                    <a:bodyPr/>
                    <a:lstStyle/>
                    <a:p>
                      <a:pPr algn="l" defTabSz="609600">
                        <a:tabLst>
                          <a:tab pos="850900" algn="l"/>
                        </a:tabLst>
                        <a:defRPr sz="1800"/>
                      </a:pPr>
                      <a:r>
                        <a:rPr sz="800">
                          <a:solidFill>
                            <a:srgbClr val="929292"/>
                          </a:solidFill>
                          <a:latin typeface="Helvetica Neue Light"/>
                          <a:ea typeface="Helvetica Neue Light"/>
                          <a:cs typeface="Helvetica Neue Light"/>
                        </a:rPr>
                        <a:t>2/2/2021</a:t>
                      </a: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tc>
                  <a:txBody>
                    <a:bodyPr/>
                    <a:lstStyle/>
                    <a:p>
                      <a:pPr algn="r" defTabSz="609600">
                        <a:tabLst>
                          <a:tab pos="850900" algn="l"/>
                          <a:tab pos="6858000" algn="r"/>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tc>
                  <a:txBody>
                    <a:bodyPr/>
                    <a:lstStyle/>
                    <a:p>
                      <a:pPr algn="r" defTabSz="609600">
                        <a:tabLst>
                          <a:tab pos="850900" algn="l"/>
                          <a:tab pos="6858000" algn="r"/>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tc>
                  <a:txBody>
                    <a:bodyPr/>
                    <a:lstStyle/>
                    <a:p>
                      <a:pPr algn="r" defTabSz="609600">
                        <a:tabLst>
                          <a:tab pos="850900" algn="l"/>
                          <a:tab pos="6858000" algn="r"/>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extLst>
                  <a:ext uri="{0D108BD9-81ED-4DB2-BD59-A6C34878D82A}">
                    <a16:rowId xmlns:a16="http://schemas.microsoft.com/office/drawing/2014/main" val="10000"/>
                  </a:ext>
                </a:extLst>
              </a:tr>
            </a:tbl>
          </a:graphicData>
        </a:graphic>
      </p:graphicFrame>
      <p:sp>
        <p:nvSpPr>
          <p:cNvPr id="159" name="大標題文字"/>
          <p:cNvSpPr txBox="1">
            <a:spLocks noGrp="1"/>
          </p:cNvSpPr>
          <p:nvPr>
            <p:ph type="title"/>
          </p:nvPr>
        </p:nvSpPr>
        <p:spPr>
          <a:xfrm>
            <a:off x="1269999" y="221225"/>
            <a:ext cx="13716001" cy="589937"/>
          </a:xfrm>
          <a:prstGeom prst="rect">
            <a:avLst/>
          </a:prstGeom>
        </p:spPr>
        <p:txBody>
          <a:bodyPr lIns="29496" tIns="29496" rIns="29496" bIns="29496" anchor="t"/>
          <a:lstStyle>
            <a:lvl1pPr algn="l" defTabSz="553063">
              <a:defRPr sz="2600">
                <a:solidFill>
                  <a:srgbClr val="929292"/>
                </a:solidFill>
                <a:latin typeface="Helvetica Neue Light"/>
                <a:ea typeface="Helvetica Neue Light"/>
                <a:cs typeface="Helvetica Neue Light"/>
                <a:sym typeface="Helvetica Neue Light"/>
              </a:defRPr>
            </a:lvl1pPr>
          </a:lstStyle>
          <a:p>
            <a:r>
              <a:t>大標題文字</a:t>
            </a:r>
          </a:p>
        </p:txBody>
      </p:sp>
      <p:sp>
        <p:nvSpPr>
          <p:cNvPr id="160" name="內文層級一…"/>
          <p:cNvSpPr txBox="1">
            <a:spLocks noGrp="1"/>
          </p:cNvSpPr>
          <p:nvPr>
            <p:ph type="body" idx="1"/>
          </p:nvPr>
        </p:nvSpPr>
        <p:spPr>
          <a:xfrm>
            <a:off x="1269999" y="884902"/>
            <a:ext cx="13716001" cy="7816647"/>
          </a:xfrm>
          <a:prstGeom prst="rect">
            <a:avLst/>
          </a:prstGeom>
        </p:spPr>
        <p:txBody>
          <a:bodyPr lIns="0" tIns="0" rIns="0" bIns="0" anchor="t"/>
          <a:lstStyle>
            <a:lvl1pPr marL="0" indent="0" defTabSz="553063">
              <a:lnSpc>
                <a:spcPct val="80000"/>
              </a:lnSpc>
              <a:spcBef>
                <a:spcPts val="800"/>
              </a:spcBef>
              <a:buClr>
                <a:srgbClr val="FFFFFF"/>
              </a:buClr>
              <a:buSzPct val="75000"/>
              <a:buChar char="|"/>
              <a:defRPr sz="1200"/>
            </a:lvl1pPr>
            <a:lvl2pPr marL="476250" indent="-95250" defTabSz="553063">
              <a:lnSpc>
                <a:spcPct val="80000"/>
              </a:lnSpc>
              <a:spcBef>
                <a:spcPts val="800"/>
              </a:spcBef>
              <a:buClr>
                <a:srgbClr val="FFFFFF"/>
              </a:buClr>
              <a:buSzPct val="75000"/>
              <a:buChar char="■"/>
              <a:defRPr sz="1200"/>
            </a:lvl2pPr>
            <a:lvl3pPr marL="857250" indent="-95250" defTabSz="553063">
              <a:lnSpc>
                <a:spcPct val="80000"/>
              </a:lnSpc>
              <a:spcBef>
                <a:spcPts val="800"/>
              </a:spcBef>
              <a:buClr>
                <a:srgbClr val="FFFFFF"/>
              </a:buClr>
              <a:buSzPct val="75000"/>
              <a:defRPr sz="1200"/>
            </a:lvl3pPr>
            <a:lvl4pPr marL="1238250" indent="-95250" defTabSz="553063">
              <a:lnSpc>
                <a:spcPct val="80000"/>
              </a:lnSpc>
              <a:spcBef>
                <a:spcPts val="800"/>
              </a:spcBef>
              <a:buClr>
                <a:srgbClr val="FFFFFF"/>
              </a:buClr>
              <a:buSzPct val="75000"/>
              <a:defRPr sz="1200"/>
            </a:lvl4pPr>
            <a:lvl5pPr marL="1619250" indent="-95250" defTabSz="553063">
              <a:lnSpc>
                <a:spcPct val="80000"/>
              </a:lnSpc>
              <a:spcBef>
                <a:spcPts val="800"/>
              </a:spcBef>
              <a:buClr>
                <a:srgbClr val="FFFFFF"/>
              </a:buClr>
              <a:buSzPct val="75000"/>
              <a:buChar char="-"/>
              <a:defRPr sz="1200"/>
            </a:lvl5pPr>
          </a:lstStyle>
          <a:p>
            <a:r>
              <a:t>內文層級一</a:t>
            </a:r>
          </a:p>
          <a:p>
            <a:pPr lvl="1"/>
            <a:r>
              <a:t>內文層級二</a:t>
            </a:r>
          </a:p>
          <a:p>
            <a:pPr lvl="2"/>
            <a:r>
              <a:t>內文層級三</a:t>
            </a:r>
          </a:p>
          <a:p>
            <a:pPr lvl="3"/>
            <a:r>
              <a:t>內文層級四</a:t>
            </a:r>
          </a:p>
          <a:p>
            <a:pPr lvl="4"/>
            <a:r>
              <a:t>內文層級五</a:t>
            </a:r>
          </a:p>
        </p:txBody>
      </p:sp>
      <p:sp>
        <p:nvSpPr>
          <p:cNvPr id="161" name="幻燈片編號"/>
          <p:cNvSpPr txBox="1">
            <a:spLocks noGrp="1"/>
          </p:cNvSpPr>
          <p:nvPr>
            <p:ph type="sldNum" sz="quarter" idx="2"/>
          </p:nvPr>
        </p:nvSpPr>
        <p:spPr>
          <a:xfrm>
            <a:off x="8035663" y="8818788"/>
            <a:ext cx="184674" cy="183048"/>
          </a:xfrm>
          <a:prstGeom prst="rect">
            <a:avLst/>
          </a:prstGeom>
        </p:spPr>
        <p:txBody>
          <a:bodyPr lIns="29496" tIns="29496" rIns="29496" bIns="29496"/>
          <a:lstStyle>
            <a:lvl1pPr defTabSz="553063">
              <a:defRPr sz="800">
                <a:solidFill>
                  <a:srgbClr val="929292"/>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with Title">
    <p:spTree>
      <p:nvGrpSpPr>
        <p:cNvPr id="1" name=""/>
        <p:cNvGrpSpPr/>
        <p:nvPr/>
      </p:nvGrpSpPr>
      <p:grpSpPr>
        <a:xfrm>
          <a:off x="0" y="0"/>
          <a:ext cx="0" cy="0"/>
          <a:chOff x="0" y="0"/>
          <a:chExt cx="0" cy="0"/>
        </a:xfrm>
      </p:grpSpPr>
      <p:sp>
        <p:nvSpPr>
          <p:cNvPr id="168" name="大標題文字"/>
          <p:cNvSpPr txBox="1">
            <a:spLocks noGrp="1"/>
          </p:cNvSpPr>
          <p:nvPr>
            <p:ph type="title"/>
          </p:nvPr>
        </p:nvSpPr>
        <p:spPr>
          <a:xfrm>
            <a:off x="1269999" y="221225"/>
            <a:ext cx="13716001" cy="589937"/>
          </a:xfrm>
          <a:prstGeom prst="rect">
            <a:avLst/>
          </a:prstGeom>
        </p:spPr>
        <p:txBody>
          <a:bodyPr lIns="29496" tIns="29496" rIns="29496" bIns="29496" anchor="t"/>
          <a:lstStyle>
            <a:lvl1pPr algn="l" defTabSz="553063">
              <a:defRPr sz="2600">
                <a:solidFill>
                  <a:srgbClr val="929292"/>
                </a:solidFill>
                <a:latin typeface="Helvetica Neue Light"/>
                <a:ea typeface="Helvetica Neue Light"/>
                <a:cs typeface="Helvetica Neue Light"/>
                <a:sym typeface="Helvetica Neue Light"/>
              </a:defRPr>
            </a:lvl1pPr>
          </a:lstStyle>
          <a:p>
            <a:r>
              <a:t>大標題文字</a:t>
            </a:r>
          </a:p>
        </p:txBody>
      </p:sp>
      <p:graphicFrame>
        <p:nvGraphicFramePr>
          <p:cNvPr id="169" name="表格"/>
          <p:cNvGraphicFramePr/>
          <p:nvPr/>
        </p:nvGraphicFramePr>
        <p:xfrm>
          <a:off x="1048773" y="8772831"/>
          <a:ext cx="21282016" cy="481355"/>
        </p:xfrm>
        <a:graphic>
          <a:graphicData uri="http://schemas.openxmlformats.org/drawingml/2006/table">
            <a:tbl>
              <a:tblPr>
                <a:tableStyleId>{4C3C2611-4C71-4FC5-86AE-919BDF0F9419}</a:tableStyleId>
              </a:tblPr>
              <a:tblGrid>
                <a:gridCol w="279400">
                  <a:extLst>
                    <a:ext uri="{9D8B030D-6E8A-4147-A177-3AD203B41FA5}">
                      <a16:colId xmlns:a16="http://schemas.microsoft.com/office/drawing/2014/main" val="20000"/>
                    </a:ext>
                  </a:extLst>
                </a:gridCol>
                <a:gridCol w="6904271">
                  <a:extLst>
                    <a:ext uri="{9D8B030D-6E8A-4147-A177-3AD203B41FA5}">
                      <a16:colId xmlns:a16="http://schemas.microsoft.com/office/drawing/2014/main" val="20001"/>
                    </a:ext>
                  </a:extLst>
                </a:gridCol>
                <a:gridCol w="6904271">
                  <a:extLst>
                    <a:ext uri="{9D8B030D-6E8A-4147-A177-3AD203B41FA5}">
                      <a16:colId xmlns:a16="http://schemas.microsoft.com/office/drawing/2014/main" val="20002"/>
                    </a:ext>
                  </a:extLst>
                </a:gridCol>
                <a:gridCol w="6904271">
                  <a:extLst>
                    <a:ext uri="{9D8B030D-6E8A-4147-A177-3AD203B41FA5}">
                      <a16:colId xmlns:a16="http://schemas.microsoft.com/office/drawing/2014/main" val="20003"/>
                    </a:ext>
                  </a:extLst>
                </a:gridCol>
                <a:gridCol w="279400">
                  <a:extLst>
                    <a:ext uri="{9D8B030D-6E8A-4147-A177-3AD203B41FA5}">
                      <a16:colId xmlns:a16="http://schemas.microsoft.com/office/drawing/2014/main" val="20004"/>
                    </a:ext>
                  </a:extLst>
                </a:gridCol>
              </a:tblGrid>
              <a:tr h="473416">
                <a:tc>
                  <a:txBody>
                    <a:bodyPr/>
                    <a:lstStyle/>
                    <a:p>
                      <a:pPr algn="l" defTabSz="609600">
                        <a:tabLst>
                          <a:tab pos="850900" algn="l"/>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tc>
                  <a:txBody>
                    <a:bodyPr/>
                    <a:lstStyle/>
                    <a:p>
                      <a:pPr algn="l" defTabSz="609600">
                        <a:tabLst>
                          <a:tab pos="850900" algn="l"/>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tc>
                  <a:txBody>
                    <a:bodyPr/>
                    <a:lstStyle/>
                    <a:p>
                      <a:pPr algn="r" defTabSz="609600">
                        <a:tabLst>
                          <a:tab pos="850900" algn="l"/>
                          <a:tab pos="6858000" algn="r"/>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tc>
                  <a:txBody>
                    <a:bodyPr/>
                    <a:lstStyle/>
                    <a:p>
                      <a:pPr algn="r" defTabSz="609600">
                        <a:tabLst>
                          <a:tab pos="850900" algn="l"/>
                          <a:tab pos="6858000" algn="r"/>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tc>
                  <a:txBody>
                    <a:bodyPr/>
                    <a:lstStyle/>
                    <a:p>
                      <a:pPr algn="r" defTabSz="609600">
                        <a:tabLst>
                          <a:tab pos="850900" algn="l"/>
                          <a:tab pos="6858000" algn="r"/>
                        </a:tabLst>
                        <a:defRPr sz="800">
                          <a:solidFill>
                            <a:srgbClr val="929292"/>
                          </a:solidFill>
                          <a:latin typeface="Helvetica Neue Light"/>
                          <a:ea typeface="Helvetica Neue Light"/>
                          <a:cs typeface="Helvetica Neue Light"/>
                        </a:defRPr>
                      </a:pPr>
                      <a:endParaRPr/>
                    </a:p>
                  </a:txBody>
                  <a:tcPr marL="127000" marR="127000" marT="127000" marB="127000" anchor="ctr" horzOverflow="overflow">
                    <a:lnL w="3175">
                      <a:miter lim="400000"/>
                    </a:lnL>
                    <a:lnR w="3175">
                      <a:miter lim="400000"/>
                    </a:lnR>
                    <a:lnT w="3175">
                      <a:solidFill>
                        <a:srgbClr val="929292"/>
                      </a:solidFill>
                      <a:miter lim="400000"/>
                    </a:lnT>
                    <a:lnB w="3175">
                      <a:miter lim="400000"/>
                    </a:lnB>
                    <a:noFill/>
                  </a:tcPr>
                </a:tc>
                <a:extLst>
                  <a:ext uri="{0D108BD9-81ED-4DB2-BD59-A6C34878D82A}">
                    <a16:rowId xmlns:a16="http://schemas.microsoft.com/office/drawing/2014/main" val="10000"/>
                  </a:ext>
                </a:extLst>
              </a:tr>
            </a:tbl>
          </a:graphicData>
        </a:graphic>
      </p:graphicFrame>
      <p:sp>
        <p:nvSpPr>
          <p:cNvPr id="170" name="幻燈片編號"/>
          <p:cNvSpPr txBox="1">
            <a:spLocks noGrp="1"/>
          </p:cNvSpPr>
          <p:nvPr>
            <p:ph type="sldNum" sz="quarter" idx="2"/>
          </p:nvPr>
        </p:nvSpPr>
        <p:spPr>
          <a:xfrm>
            <a:off x="8037807" y="8818788"/>
            <a:ext cx="184674" cy="183048"/>
          </a:xfrm>
          <a:prstGeom prst="rect">
            <a:avLst/>
          </a:prstGeom>
        </p:spPr>
        <p:txBody>
          <a:bodyPr lIns="29496" tIns="29496" rIns="29496" bIns="29496"/>
          <a:lstStyle>
            <a:lvl1pPr defTabSz="553063">
              <a:defRPr sz="800">
                <a:solidFill>
                  <a:srgbClr val="929292"/>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dobeStock_320393696.jpeg" descr="AdobeStock_320393696.jpeg"/>
          <p:cNvPicPr>
            <a:picLocks noChangeAspect="1"/>
          </p:cNvPicPr>
          <p:nvPr/>
        </p:nvPicPr>
        <p:blipFill>
          <a:blip r:embed="rId23"/>
          <a:srcRect/>
          <a:stretch>
            <a:fillRect/>
          </a:stretch>
        </p:blipFill>
        <p:spPr>
          <a:xfrm rot="20634620">
            <a:off x="-245872" y="-2172852"/>
            <a:ext cx="16747730" cy="8417647"/>
          </a:xfrm>
          <a:custGeom>
            <a:avLst/>
            <a:gdLst/>
            <a:ahLst/>
            <a:cxnLst>
              <a:cxn ang="0">
                <a:pos x="wd2" y="hd2"/>
              </a:cxn>
              <a:cxn ang="5400000">
                <a:pos x="wd2" y="hd2"/>
              </a:cxn>
              <a:cxn ang="10800000">
                <a:pos x="wd2" y="hd2"/>
              </a:cxn>
              <a:cxn ang="16200000">
                <a:pos x="wd2" y="hd2"/>
              </a:cxn>
            </a:cxnLst>
            <a:rect l="0" t="0" r="r" b="b"/>
            <a:pathLst>
              <a:path w="21600" h="21600" extrusionOk="0">
                <a:moveTo>
                  <a:pt x="1455" y="0"/>
                </a:moveTo>
                <a:lnTo>
                  <a:pt x="0" y="10039"/>
                </a:lnTo>
                <a:lnTo>
                  <a:pt x="20145" y="21600"/>
                </a:lnTo>
                <a:lnTo>
                  <a:pt x="21600" y="11561"/>
                </a:lnTo>
                <a:lnTo>
                  <a:pt x="1455" y="0"/>
                </a:lnTo>
                <a:close/>
              </a:path>
            </a:pathLst>
          </a:custGeom>
          <a:ln w="12700">
            <a:miter lim="400000"/>
          </a:ln>
        </p:spPr>
      </p:pic>
      <p:sp>
        <p:nvSpPr>
          <p:cNvPr id="3" name="矩形"/>
          <p:cNvSpPr/>
          <p:nvPr/>
        </p:nvSpPr>
        <p:spPr>
          <a:xfrm rot="16200000">
            <a:off x="4955095" y="-883185"/>
            <a:ext cx="1840844" cy="11751037"/>
          </a:xfrm>
          <a:prstGeom prst="rect">
            <a:avLst/>
          </a:prstGeom>
          <a:solidFill>
            <a:srgbClr val="11249F"/>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4" name="矩形"/>
          <p:cNvSpPr/>
          <p:nvPr/>
        </p:nvSpPr>
        <p:spPr>
          <a:xfrm rot="16200000">
            <a:off x="13865685" y="3522440"/>
            <a:ext cx="1840844" cy="2939786"/>
          </a:xfrm>
          <a:prstGeom prst="rect">
            <a:avLst/>
          </a:prstGeom>
          <a:solidFill>
            <a:srgbClr val="3CA2FF"/>
          </a:solidFill>
          <a:ln w="12700">
            <a:miter lim="400000"/>
          </a:ln>
        </p:spPr>
        <p:txBody>
          <a:bodyPr lIns="0" tIns="0" rIns="0" bIns="0" anchor="ctr"/>
          <a:lstStyle/>
          <a:p>
            <a:pPr algn="ctr" defTabSz="550332">
              <a:defRPr sz="2000">
                <a:solidFill>
                  <a:srgbClr val="1F386F"/>
                </a:solidFill>
                <a:latin typeface="Helvetica Neue Medium"/>
                <a:ea typeface="Helvetica Neue Medium"/>
                <a:cs typeface="Helvetica Neue Medium"/>
                <a:sym typeface="Helvetica Neue Medium"/>
              </a:defRPr>
            </a:pPr>
            <a:endParaRPr/>
          </a:p>
        </p:txBody>
      </p:sp>
      <p:sp>
        <p:nvSpPr>
          <p:cNvPr id="5" name="矩形"/>
          <p:cNvSpPr/>
          <p:nvPr/>
        </p:nvSpPr>
        <p:spPr>
          <a:xfrm rot="16200000">
            <a:off x="11613204" y="4209741"/>
            <a:ext cx="1840843" cy="1565184"/>
          </a:xfrm>
          <a:prstGeom prst="rect">
            <a:avLst/>
          </a:prstGeom>
          <a:solidFill>
            <a:srgbClr val="2D69EA"/>
          </a:solidFill>
          <a:ln w="12700">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pic>
        <p:nvPicPr>
          <p:cNvPr id="6" name="圖片 7" descr="圖片 7"/>
          <p:cNvPicPr>
            <a:picLocks noChangeAspect="1"/>
          </p:cNvPicPr>
          <p:nvPr/>
        </p:nvPicPr>
        <p:blipFill>
          <a:blip r:embed="rId24"/>
          <a:stretch>
            <a:fillRect/>
          </a:stretch>
        </p:blipFill>
        <p:spPr>
          <a:xfrm>
            <a:off x="15134795" y="8548705"/>
            <a:ext cx="822668" cy="332016"/>
          </a:xfrm>
          <a:prstGeom prst="rect">
            <a:avLst/>
          </a:prstGeom>
          <a:ln w="12700">
            <a:miter lim="400000"/>
          </a:ln>
        </p:spPr>
      </p:pic>
      <p:sp>
        <p:nvSpPr>
          <p:cNvPr id="7" name="Contact JEM"/>
          <p:cNvSpPr txBox="1"/>
          <p:nvPr/>
        </p:nvSpPr>
        <p:spPr>
          <a:xfrm>
            <a:off x="1202346" y="4472525"/>
            <a:ext cx="4848349" cy="1039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7" tIns="60957" rIns="60957" bIns="60957">
            <a:spAutoFit/>
          </a:bodyPr>
          <a:lstStyle>
            <a:lvl1pPr>
              <a:defRPr sz="6000" b="1">
                <a:solidFill>
                  <a:srgbClr val="FFFFFF"/>
                </a:solidFill>
                <a:latin typeface="+mn-lt"/>
                <a:ea typeface="+mn-ea"/>
                <a:cs typeface="+mn-cs"/>
                <a:sym typeface="Helvetica Neue"/>
              </a:defRPr>
            </a:lvl1pPr>
          </a:lstStyle>
          <a:p>
            <a:r>
              <a:t>Contact JEM</a:t>
            </a:r>
          </a:p>
        </p:txBody>
      </p:sp>
      <p:pic>
        <p:nvPicPr>
          <p:cNvPr id="8" name="AdobeStock_357568712.png" descr="AdobeStock_357568712.png"/>
          <p:cNvPicPr>
            <a:picLocks noChangeAspect="1"/>
          </p:cNvPicPr>
          <p:nvPr/>
        </p:nvPicPr>
        <p:blipFill>
          <a:blip r:embed="rId25"/>
          <a:stretch>
            <a:fillRect/>
          </a:stretch>
        </p:blipFill>
        <p:spPr>
          <a:xfrm rot="5400000">
            <a:off x="12162780" y="3352508"/>
            <a:ext cx="602023" cy="3279652"/>
          </a:xfrm>
          <a:prstGeom prst="rect">
            <a:avLst/>
          </a:prstGeom>
          <a:ln w="12700">
            <a:miter lim="400000"/>
          </a:ln>
          <a:effectLst>
            <a:outerShdw blurRad="165100" dist="101039" dir="5400000" rotWithShape="0">
              <a:srgbClr val="000000">
                <a:alpha val="25317"/>
              </a:srgbClr>
            </a:outerShdw>
          </a:effectLst>
        </p:spPr>
      </p:pic>
      <p:pic>
        <p:nvPicPr>
          <p:cNvPr id="9" name="AdobeStock_357568712.png" descr="AdobeStock_357568712.png"/>
          <p:cNvPicPr>
            <a:picLocks noChangeAspect="1"/>
          </p:cNvPicPr>
          <p:nvPr/>
        </p:nvPicPr>
        <p:blipFill>
          <a:blip r:embed="rId26"/>
          <a:stretch>
            <a:fillRect/>
          </a:stretch>
        </p:blipFill>
        <p:spPr>
          <a:xfrm rot="5400000">
            <a:off x="8388529" y="2656471"/>
            <a:ext cx="602024" cy="4671723"/>
          </a:xfrm>
          <a:prstGeom prst="rect">
            <a:avLst/>
          </a:prstGeom>
          <a:ln w="12700">
            <a:miter lim="400000"/>
          </a:ln>
          <a:effectLst>
            <a:outerShdw blurRad="165100" dist="101039" dir="5400000" rotWithShape="0">
              <a:srgbClr val="000000">
                <a:alpha val="25317"/>
              </a:srgbClr>
            </a:outerShdw>
          </a:effectLst>
        </p:spPr>
      </p:pic>
      <p:sp>
        <p:nvSpPr>
          <p:cNvPr id="10" name="TEL : 886-2-2698-4882 (REP.)…"/>
          <p:cNvSpPr txBox="1"/>
          <p:nvPr/>
        </p:nvSpPr>
        <p:spPr>
          <a:xfrm>
            <a:off x="1202346" y="6363951"/>
            <a:ext cx="922389" cy="90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a:defRPr sz="2600">
                <a:latin typeface="Helvetica Light"/>
                <a:ea typeface="Helvetica Light"/>
                <a:cs typeface="Helvetica Light"/>
                <a:sym typeface="Helvetica Light"/>
              </a:defRPr>
            </a:pPr>
            <a:r>
              <a:t>TEL</a:t>
            </a:r>
          </a:p>
          <a:p>
            <a:pPr>
              <a:defRPr sz="2600">
                <a:latin typeface="Helvetica Light"/>
                <a:ea typeface="Helvetica Light"/>
                <a:cs typeface="Helvetica Light"/>
                <a:sym typeface="Helvetica Light"/>
              </a:defRPr>
            </a:pPr>
            <a:r>
              <a:t>FAX</a:t>
            </a:r>
          </a:p>
        </p:txBody>
      </p:sp>
      <p:sp>
        <p:nvSpPr>
          <p:cNvPr id="11" name="TEL : 886-2-2698-4882 (REP.)…"/>
          <p:cNvSpPr txBox="1"/>
          <p:nvPr/>
        </p:nvSpPr>
        <p:spPr>
          <a:xfrm>
            <a:off x="1904727" y="6363951"/>
            <a:ext cx="6235973" cy="90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a:defRPr sz="2600">
                <a:latin typeface="Helvetica Light"/>
                <a:ea typeface="Helvetica Light"/>
                <a:cs typeface="Helvetica Light"/>
                <a:sym typeface="Helvetica Light"/>
              </a:defRPr>
            </a:pPr>
            <a:r>
              <a:t>: 886-2-2698-4882 (REP.)</a:t>
            </a:r>
          </a:p>
          <a:p>
            <a:pPr>
              <a:defRPr sz="2600">
                <a:latin typeface="Helvetica Light"/>
                <a:ea typeface="Helvetica Light"/>
                <a:cs typeface="Helvetica Light"/>
                <a:sym typeface="Helvetica Light"/>
              </a:defRPr>
            </a:pPr>
            <a:r>
              <a:t>: 886-2-2698-4883</a:t>
            </a:r>
          </a:p>
        </p:txBody>
      </p:sp>
      <p:sp>
        <p:nvSpPr>
          <p:cNvPr id="12" name="大標題文字"/>
          <p:cNvSpPr txBox="1">
            <a:spLocks noGrp="1"/>
          </p:cNvSpPr>
          <p:nvPr>
            <p:ph type="title"/>
          </p:nvPr>
        </p:nvSpPr>
        <p:spPr>
          <a:xfrm>
            <a:off x="812800" y="299762"/>
            <a:ext cx="14630400" cy="16568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65" tIns="33865" rIns="33865" bIns="33865" anchor="ctr">
            <a:normAutofit/>
          </a:bodyPr>
          <a:lstStyle/>
          <a:p>
            <a:r>
              <a:t>大標題文字</a:t>
            </a:r>
          </a:p>
        </p:txBody>
      </p:sp>
      <p:sp>
        <p:nvSpPr>
          <p:cNvPr id="13" name="內文層級一…"/>
          <p:cNvSpPr txBox="1">
            <a:spLocks noGrp="1"/>
          </p:cNvSpPr>
          <p:nvPr>
            <p:ph type="body" idx="1"/>
          </p:nvPr>
        </p:nvSpPr>
        <p:spPr>
          <a:xfrm>
            <a:off x="812800" y="1956604"/>
            <a:ext cx="14630400" cy="638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65" tIns="33865" rIns="33865" bIns="33865" anchor="ctr">
            <a:normAutofit/>
          </a:bodyPr>
          <a:lstStyle/>
          <a:p>
            <a:r>
              <a:t>內文層級一</a:t>
            </a:r>
          </a:p>
          <a:p>
            <a:pPr lvl="1"/>
            <a:r>
              <a:t>內文層級二</a:t>
            </a:r>
          </a:p>
          <a:p>
            <a:pPr lvl="2"/>
            <a:r>
              <a:t>內文層級三</a:t>
            </a:r>
          </a:p>
          <a:p>
            <a:pPr lvl="3"/>
            <a:r>
              <a:t>內文層級四</a:t>
            </a:r>
          </a:p>
          <a:p>
            <a:pPr lvl="4"/>
            <a:r>
              <a:t>內文層級五</a:t>
            </a:r>
          </a:p>
        </p:txBody>
      </p:sp>
      <p:sp>
        <p:nvSpPr>
          <p:cNvPr id="14" name="幻燈片編號"/>
          <p:cNvSpPr txBox="1">
            <a:spLocks noGrp="1"/>
          </p:cNvSpPr>
          <p:nvPr>
            <p:ph type="sldNum" sz="quarter" idx="2"/>
          </p:nvPr>
        </p:nvSpPr>
        <p:spPr>
          <a:xfrm>
            <a:off x="9753599" y="8475133"/>
            <a:ext cx="3793068" cy="486834"/>
          </a:xfrm>
          <a:prstGeom prst="rect">
            <a:avLst/>
          </a:prstGeom>
          <a:ln w="12700">
            <a:miter lim="400000"/>
          </a:ln>
        </p:spPr>
        <p:txBody>
          <a:bodyPr wrap="none" lIns="33865" tIns="33865" rIns="33865" bIns="33865">
            <a:spAutoFit/>
          </a:bodyPr>
          <a:lstStyle>
            <a:lvl1pPr algn="ctr" defTabSz="550332">
              <a:defRPr sz="16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transition spd="med"/>
  <p:txStyles>
    <p:titleStyle>
      <a:lvl1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550332"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423332" marR="0" indent="-423332"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1pPr>
      <a:lvl2pPr marL="1058332" marR="0" indent="-423332"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2pPr>
      <a:lvl3pPr marL="1693333" marR="0" indent="-423332"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3pPr>
      <a:lvl4pPr marL="2328333" marR="0" indent="-423333"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4pPr>
      <a:lvl5pPr marL="2963333" marR="0" indent="-423333"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5pPr>
      <a:lvl6pPr marL="3598333" marR="0" indent="-423333"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6pPr>
      <a:lvl7pPr marL="4233333" marR="0" indent="-423333"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7pPr>
      <a:lvl8pPr marL="4868333" marR="0" indent="-423333"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8pPr>
      <a:lvl9pPr marL="5503333" marR="0" indent="-423333" algn="l" defTabSz="550332" rtl="0" latinLnBrk="0">
        <a:lnSpc>
          <a:spcPct val="100000"/>
        </a:lnSpc>
        <a:spcBef>
          <a:spcPts val="3900"/>
        </a:spcBef>
        <a:spcAft>
          <a:spcPts val="0"/>
        </a:spcAft>
        <a:buClrTx/>
        <a:buSzPct val="125000"/>
        <a:buFontTx/>
        <a:buChar char="•"/>
        <a:tabLst/>
        <a:defRPr sz="3200" b="0" i="0" u="none" strike="noStrike" cap="none" spc="0" baseline="0">
          <a:solidFill>
            <a:srgbClr val="000000"/>
          </a:solidFill>
          <a:uFillTx/>
          <a:latin typeface="+mn-lt"/>
          <a:ea typeface="+mn-ea"/>
          <a:cs typeface="+mn-cs"/>
          <a:sym typeface="Helvetica Neue"/>
        </a:defRPr>
      </a:lvl9pPr>
    </p:bodyStyle>
    <p:otherStyle>
      <a:lvl1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0" algn="ctr" defTabSz="550332"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Data" Target="../diagrams/data1.xml"/><Relationship Id="rId5" Type="http://schemas.openxmlformats.org/officeDocument/2006/relationships/image" Target="../media/image20.jpeg"/><Relationship Id="rId10" Type="http://schemas.microsoft.com/office/2007/relationships/diagramDrawing" Target="../diagrams/drawing1.xml"/><Relationship Id="rId4" Type="http://schemas.openxmlformats.org/officeDocument/2006/relationships/image" Target="../media/image19.jpe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5.png"/><Relationship Id="rId5" Type="http://schemas.openxmlformats.org/officeDocument/2006/relationships/diagramQuickStyle" Target="../diagrams/quickStyle2.xml"/><Relationship Id="rId10" Type="http://schemas.openxmlformats.org/officeDocument/2006/relationships/image" Target="../media/image34.png"/><Relationship Id="rId4" Type="http://schemas.openxmlformats.org/officeDocument/2006/relationships/diagramLayout" Target="../diagrams/layout2.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image" Target="../media/image15.png"/><Relationship Id="rId47" Type="http://schemas.openxmlformats.org/officeDocument/2006/relationships/image" Target="../media/image20.sv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slideLayout" Target="../slideLayouts/slideLayout15.xml"/><Relationship Id="rId45" Type="http://schemas.openxmlformats.org/officeDocument/2006/relationships/image" Target="../media/image18.sv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image" Target="../media/image1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image" Target="../media/image16.pn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image" Target="../media/image18.png"/><Relationship Id="rId20" Type="http://schemas.openxmlformats.org/officeDocument/2006/relationships/tags" Target="../tags/tag20.xml"/><Relationship Id="rId4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95" name="影像" descr="影像"/>
          <p:cNvPicPr>
            <a:picLocks noChangeAspect="1"/>
          </p:cNvPicPr>
          <p:nvPr/>
        </p:nvPicPr>
        <p:blipFill>
          <a:blip r:embed="rId2"/>
          <a:stretch>
            <a:fillRect/>
          </a:stretch>
        </p:blipFill>
        <p:spPr>
          <a:xfrm>
            <a:off x="12640701" y="545125"/>
            <a:ext cx="3263901" cy="774701"/>
          </a:xfrm>
          <a:prstGeom prst="rect">
            <a:avLst/>
          </a:prstGeom>
          <a:ln w="12700">
            <a:miter lim="400000"/>
          </a:ln>
        </p:spPr>
      </p:pic>
      <p:pic>
        <p:nvPicPr>
          <p:cNvPr id="296" name="影像" descr="影像"/>
          <p:cNvPicPr>
            <a:picLocks noChangeAspect="1"/>
          </p:cNvPicPr>
          <p:nvPr/>
        </p:nvPicPr>
        <p:blipFill>
          <a:blip r:embed="rId3"/>
          <a:stretch>
            <a:fillRect/>
          </a:stretch>
        </p:blipFill>
        <p:spPr>
          <a:xfrm>
            <a:off x="9887486" y="1340873"/>
            <a:ext cx="2882901" cy="1168401"/>
          </a:xfrm>
          <a:prstGeom prst="rect">
            <a:avLst/>
          </a:prstGeom>
          <a:ln w="12700">
            <a:miter lim="400000"/>
          </a:ln>
        </p:spPr>
      </p:pic>
      <p:sp>
        <p:nvSpPr>
          <p:cNvPr id="297" name="2022年法說會簡報"/>
          <p:cNvSpPr txBox="1"/>
          <p:nvPr/>
        </p:nvSpPr>
        <p:spPr>
          <a:xfrm>
            <a:off x="8474468" y="4414947"/>
            <a:ext cx="6397048" cy="991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lgn="ctr" defTabSz="457200">
              <a:defRPr sz="6000">
                <a:solidFill>
                  <a:srgbClr val="000000"/>
                </a:solidFill>
              </a:defRPr>
            </a:lvl1pPr>
          </a:lstStyle>
          <a:p>
            <a:r>
              <a:rPr dirty="0"/>
              <a:t>202</a:t>
            </a:r>
            <a:r>
              <a:rPr lang="en-US" dirty="0"/>
              <a:t>3</a:t>
            </a:r>
            <a:r>
              <a:rPr dirty="0"/>
              <a:t>年法說會簡報</a:t>
            </a:r>
          </a:p>
        </p:txBody>
      </p:sp>
      <p:sp>
        <p:nvSpPr>
          <p:cNvPr id="298" name="Oct. 13, 2022"/>
          <p:cNvSpPr txBox="1"/>
          <p:nvPr/>
        </p:nvSpPr>
        <p:spPr>
          <a:xfrm>
            <a:off x="10658559" y="5945776"/>
            <a:ext cx="2028865" cy="478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lgn="ctr" defTabSz="457200">
              <a:defRPr sz="2666" b="1">
                <a:solidFill>
                  <a:srgbClr val="000000"/>
                </a:solidFill>
              </a:defRPr>
            </a:lvl1pPr>
          </a:lstStyle>
          <a:p>
            <a:r>
              <a:rPr lang="en-US" dirty="0"/>
              <a:t>Dec. 7</a:t>
            </a:r>
            <a:r>
              <a:rPr dirty="0"/>
              <a:t>, 202</a:t>
            </a:r>
            <a:r>
              <a:rPr lang="en-US" dirty="0"/>
              <a:t>3</a:t>
            </a:r>
            <a:endParaRPr sz="1200" b="0" dirty="0"/>
          </a:p>
        </p:txBody>
      </p:sp>
      <p:sp>
        <p:nvSpPr>
          <p:cNvPr id="299" name="建舜電子製造股份有限公司"/>
          <p:cNvSpPr txBox="1"/>
          <p:nvPr/>
        </p:nvSpPr>
        <p:spPr>
          <a:xfrm>
            <a:off x="7575555" y="2935910"/>
            <a:ext cx="8614833" cy="1909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lgn="ctr" defTabSz="457200">
              <a:defRPr sz="5600">
                <a:solidFill>
                  <a:srgbClr val="000000"/>
                </a:solidFill>
              </a:defRPr>
            </a:lvl1pPr>
          </a:lstStyle>
          <a:p>
            <a:r>
              <a:t>建舜電子製造股份有限公司</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JEM | YoY合併綜合損益表"/>
          <p:cNvSpPr txBox="1">
            <a:spLocks noGrp="1"/>
          </p:cNvSpPr>
          <p:nvPr>
            <p:ph type="body" idx="13"/>
          </p:nvPr>
        </p:nvSpPr>
        <p:spPr>
          <a:xfrm>
            <a:off x="1171334" y="708718"/>
            <a:ext cx="6406665" cy="807055"/>
          </a:xfrm>
          <a:prstGeom prst="rect">
            <a:avLst/>
          </a:prstGeom>
        </p:spPr>
        <p:txBody>
          <a:bodyPr/>
          <a:lstStyle/>
          <a:p>
            <a:r>
              <a:rPr lang="en-US" dirty="0">
                <a:latin typeface="+mn-lt"/>
                <a:ea typeface="+mn-ea"/>
                <a:cs typeface="+mn-cs"/>
                <a:sym typeface="Helvetica Neue"/>
              </a:rPr>
              <a:t>JEM | </a:t>
            </a:r>
            <a:r>
              <a:rPr b="0" dirty="0" err="1"/>
              <a:t>合併綜合損益表</a:t>
            </a:r>
            <a:r>
              <a:rPr sz="1200" b="0" dirty="0">
                <a:latin typeface="Times"/>
                <a:ea typeface="Times"/>
                <a:cs typeface="Times"/>
                <a:sym typeface="Times"/>
              </a:rPr>
              <a:t>  </a:t>
            </a:r>
            <a:r>
              <a:rPr b="0" dirty="0">
                <a:latin typeface="+mn-lt"/>
                <a:ea typeface="+mn-ea"/>
                <a:cs typeface="+mn-cs"/>
                <a:sym typeface="Helvetica Neue"/>
              </a:rPr>
              <a:t> </a:t>
            </a:r>
          </a:p>
        </p:txBody>
      </p:sp>
      <p:sp>
        <p:nvSpPr>
          <p:cNvPr id="323" name="單位:新台幣/千元"/>
          <p:cNvSpPr txBox="1"/>
          <p:nvPr/>
        </p:nvSpPr>
        <p:spPr>
          <a:xfrm>
            <a:off x="12650371" y="996853"/>
            <a:ext cx="2670927" cy="725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lgn="ctr" defTabSz="457200">
              <a:defRPr sz="2666" b="1">
                <a:solidFill>
                  <a:srgbClr val="000000"/>
                </a:solidFill>
                <a:latin typeface="+mn-lt"/>
                <a:ea typeface="+mn-ea"/>
                <a:cs typeface="+mn-cs"/>
                <a:sym typeface="Helvetica Neue"/>
              </a:defRPr>
            </a:lvl1pPr>
          </a:lstStyle>
          <a:p>
            <a:r>
              <a:rPr dirty="0" err="1"/>
              <a:t>單位:新台幣</a:t>
            </a:r>
            <a:r>
              <a:rPr dirty="0"/>
              <a:t>/</a:t>
            </a:r>
            <a:r>
              <a:rPr dirty="0" err="1"/>
              <a:t>千元</a:t>
            </a:r>
            <a:endParaRPr sz="1200" b="0" dirty="0">
              <a:latin typeface="Times"/>
              <a:ea typeface="Times"/>
              <a:cs typeface="Times"/>
              <a:sym typeface="Times"/>
            </a:endParaRPr>
          </a:p>
        </p:txBody>
      </p:sp>
      <p:graphicFrame>
        <p:nvGraphicFramePr>
          <p:cNvPr id="2" name="表格 1"/>
          <p:cNvGraphicFramePr>
            <a:graphicFrameLocks noGrp="1"/>
          </p:cNvGraphicFramePr>
          <p:nvPr>
            <p:extLst>
              <p:ext uri="{D42A27DB-BD31-4B8C-83A1-F6EECF244321}">
                <p14:modId xmlns:p14="http://schemas.microsoft.com/office/powerpoint/2010/main" val="4017458815"/>
              </p:ext>
            </p:extLst>
          </p:nvPr>
        </p:nvGraphicFramePr>
        <p:xfrm>
          <a:off x="1322173" y="1875700"/>
          <a:ext cx="13666572" cy="6798742"/>
        </p:xfrm>
        <a:graphic>
          <a:graphicData uri="http://schemas.openxmlformats.org/drawingml/2006/table">
            <a:tbl>
              <a:tblPr>
                <a:tableStyleId>{5940675A-B579-460E-94D1-54222C63F5DA}</a:tableStyleId>
              </a:tblPr>
              <a:tblGrid>
                <a:gridCol w="2440459">
                  <a:extLst>
                    <a:ext uri="{9D8B030D-6E8A-4147-A177-3AD203B41FA5}">
                      <a16:colId xmlns:a16="http://schemas.microsoft.com/office/drawing/2014/main" val="20000"/>
                    </a:ext>
                  </a:extLst>
                </a:gridCol>
                <a:gridCol w="2391650">
                  <a:extLst>
                    <a:ext uri="{9D8B030D-6E8A-4147-A177-3AD203B41FA5}">
                      <a16:colId xmlns:a16="http://schemas.microsoft.com/office/drawing/2014/main" val="20001"/>
                    </a:ext>
                  </a:extLst>
                </a:gridCol>
                <a:gridCol w="2391650">
                  <a:extLst>
                    <a:ext uri="{9D8B030D-6E8A-4147-A177-3AD203B41FA5}">
                      <a16:colId xmlns:a16="http://schemas.microsoft.com/office/drawing/2014/main" val="20002"/>
                    </a:ext>
                  </a:extLst>
                </a:gridCol>
                <a:gridCol w="1659513">
                  <a:extLst>
                    <a:ext uri="{9D8B030D-6E8A-4147-A177-3AD203B41FA5}">
                      <a16:colId xmlns:a16="http://schemas.microsoft.com/office/drawing/2014/main" val="20003"/>
                    </a:ext>
                  </a:extLst>
                </a:gridCol>
                <a:gridCol w="2391650">
                  <a:extLst>
                    <a:ext uri="{9D8B030D-6E8A-4147-A177-3AD203B41FA5}">
                      <a16:colId xmlns:a16="http://schemas.microsoft.com/office/drawing/2014/main" val="20004"/>
                    </a:ext>
                  </a:extLst>
                </a:gridCol>
                <a:gridCol w="2391650">
                  <a:extLst>
                    <a:ext uri="{9D8B030D-6E8A-4147-A177-3AD203B41FA5}">
                      <a16:colId xmlns:a16="http://schemas.microsoft.com/office/drawing/2014/main" val="20005"/>
                    </a:ext>
                  </a:extLst>
                </a:gridCol>
              </a:tblGrid>
              <a:tr h="648992">
                <a:tc>
                  <a:txBody>
                    <a:bodyPr/>
                    <a:lstStyle/>
                    <a:p>
                      <a:pPr algn="ctr" fontAlgn="ct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b="1" u="none" strike="noStrike" dirty="0">
                          <a:effectLst/>
                        </a:rPr>
                        <a:t>2023</a:t>
                      </a:r>
                      <a:r>
                        <a:rPr lang="zh-TW" altLang="en-US" sz="1800" b="1" u="none" strike="noStrike" dirty="0">
                          <a:effectLst/>
                        </a:rPr>
                        <a:t>年前三季</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b="1" u="none" strike="noStrike" dirty="0">
                          <a:effectLst/>
                        </a:rPr>
                        <a:t>2022</a:t>
                      </a:r>
                      <a:r>
                        <a:rPr lang="zh-TW" altLang="en-US" sz="1800" b="1" u="none" strike="noStrike" dirty="0">
                          <a:effectLst/>
                        </a:rPr>
                        <a:t>年前三季</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zh-TW" altLang="en-US" sz="1800" b="1" u="none" strike="noStrike" dirty="0">
                          <a:effectLst/>
                        </a:rPr>
                        <a:t>變動</a:t>
                      </a:r>
                      <a:r>
                        <a:rPr lang="en-US" altLang="zh-TW" sz="1800" b="1" u="none" strike="noStrike" dirty="0">
                          <a:effectLst/>
                        </a:rPr>
                        <a:t>%</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b="1" u="none" strike="noStrike" dirty="0">
                          <a:effectLst/>
                        </a:rPr>
                        <a:t>2022</a:t>
                      </a:r>
                      <a:r>
                        <a:rPr lang="zh-TW" altLang="en-US" sz="1800" b="1" u="none" strike="noStrike" dirty="0">
                          <a:effectLst/>
                        </a:rPr>
                        <a:t>年度</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b="1" u="none" strike="noStrike" dirty="0">
                          <a:effectLst/>
                        </a:rPr>
                        <a:t>2021</a:t>
                      </a:r>
                      <a:r>
                        <a:rPr lang="zh-TW" altLang="en-US" sz="1800" b="1" u="none" strike="noStrike" dirty="0">
                          <a:effectLst/>
                        </a:rPr>
                        <a:t>年度</a:t>
                      </a:r>
                      <a:br>
                        <a:rPr lang="zh-TW" altLang="en-US" sz="1800" b="1" u="none" strike="noStrike" dirty="0">
                          <a:effectLst/>
                        </a:rPr>
                      </a:br>
                      <a:r>
                        <a:rPr lang="en-US" altLang="zh-TW" sz="1800" b="1" u="none" strike="noStrike" dirty="0">
                          <a:effectLst/>
                        </a:rPr>
                        <a:t>(</a:t>
                      </a:r>
                      <a:r>
                        <a:rPr lang="zh-TW" altLang="en-US" sz="1800" b="1" u="none" strike="noStrike" dirty="0">
                          <a:effectLst/>
                        </a:rPr>
                        <a:t>調整後</a:t>
                      </a:r>
                      <a:r>
                        <a:rPr lang="en-US" altLang="zh-TW" sz="1800" b="1" u="none" strike="noStrike" dirty="0">
                          <a:effectLst/>
                        </a:rPr>
                        <a:t>)</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extLst>
                  <a:ext uri="{0D108BD9-81ED-4DB2-BD59-A6C34878D82A}">
                    <a16:rowId xmlns:a16="http://schemas.microsoft.com/office/drawing/2014/main" val="10000"/>
                  </a:ext>
                </a:extLst>
              </a:tr>
              <a:tr h="358064">
                <a:tc>
                  <a:txBody>
                    <a:bodyPr/>
                    <a:lstStyle/>
                    <a:p>
                      <a:pPr algn="ctr" fontAlgn="ctr"/>
                      <a:r>
                        <a:rPr lang="zh-TW" altLang="en-US" sz="1800" u="none" strike="noStrike" dirty="0">
                          <a:effectLst/>
                        </a:rPr>
                        <a:t>銷貨收入</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2,043,513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a:effectLst/>
                        </a:rPr>
                        <a:t>           </a:t>
                      </a:r>
                      <a:r>
                        <a:rPr lang="en-US" altLang="zh-TW" sz="1800" u="none" strike="noStrike">
                          <a:effectLst/>
                        </a:rPr>
                        <a:t>2,150,646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-5%</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2,765,882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3,040,705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1"/>
                  </a:ext>
                </a:extLst>
              </a:tr>
              <a:tr h="358064">
                <a:tc>
                  <a:txBody>
                    <a:bodyPr/>
                    <a:lstStyle/>
                    <a:p>
                      <a:pPr algn="ctr" fontAlgn="ctr"/>
                      <a:r>
                        <a:rPr lang="zh-TW" altLang="en-US" sz="1800" u="none" strike="noStrike" dirty="0">
                          <a:effectLst/>
                        </a:rPr>
                        <a:t>銷貨成本</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1,654,533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a:effectLst/>
                        </a:rPr>
                        <a:t>           </a:t>
                      </a:r>
                      <a:r>
                        <a:rPr lang="en-US" altLang="zh-TW" sz="1800" u="none" strike="noStrike">
                          <a:effectLst/>
                        </a:rPr>
                        <a:t>1,768,713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-6%</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2,251,949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2,505,842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2"/>
                  </a:ext>
                </a:extLst>
              </a:tr>
              <a:tr h="358064">
                <a:tc>
                  <a:txBody>
                    <a:bodyPr/>
                    <a:lstStyle/>
                    <a:p>
                      <a:pPr algn="ctr" fontAlgn="ctr"/>
                      <a:r>
                        <a:rPr lang="zh-TW" altLang="en-US" sz="1800" u="none" strike="noStrike" dirty="0">
                          <a:effectLst/>
                        </a:rPr>
                        <a:t>營業毛利</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388,980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dirty="0">
                          <a:effectLst/>
                        </a:rPr>
                        <a:t>               </a:t>
                      </a:r>
                      <a:r>
                        <a:rPr lang="en-US" altLang="zh-TW" sz="1800" u="none" strike="noStrike" dirty="0">
                          <a:effectLst/>
                        </a:rPr>
                        <a:t>381,933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2%</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513,933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534,863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3"/>
                  </a:ext>
                </a:extLst>
              </a:tr>
              <a:tr h="358064">
                <a:tc>
                  <a:txBody>
                    <a:bodyPr/>
                    <a:lstStyle/>
                    <a:p>
                      <a:pPr algn="ctr" fontAlgn="ctr"/>
                      <a:r>
                        <a:rPr lang="zh-TW" altLang="en-US" sz="1800" u="none" strike="noStrike">
                          <a:effectLst/>
                        </a:rPr>
                        <a:t>營業費用</a:t>
                      </a: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337,595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a:effectLst/>
                        </a:rPr>
                        <a:t>               </a:t>
                      </a:r>
                      <a:r>
                        <a:rPr lang="en-US" altLang="zh-TW" sz="1800" u="none" strike="noStrike">
                          <a:effectLst/>
                        </a:rPr>
                        <a:t>283,100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19%</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380,174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409,864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4"/>
                  </a:ext>
                </a:extLst>
              </a:tr>
              <a:tr h="358064">
                <a:tc>
                  <a:txBody>
                    <a:bodyPr/>
                    <a:lstStyle/>
                    <a:p>
                      <a:pPr algn="ctr" fontAlgn="ctr"/>
                      <a:r>
                        <a:rPr lang="zh-TW" altLang="en-US" sz="1800" u="none" strike="noStrike" dirty="0">
                          <a:effectLst/>
                        </a:rPr>
                        <a:t>營業淨利</a:t>
                      </a:r>
                      <a:r>
                        <a:rPr lang="en-US" altLang="zh-TW" sz="1800" u="none" strike="noStrike" dirty="0">
                          <a:effectLst/>
                        </a:rPr>
                        <a:t>(</a:t>
                      </a:r>
                      <a:r>
                        <a:rPr lang="zh-TW" altLang="en-US" sz="1800" u="none" strike="noStrike" dirty="0">
                          <a:effectLst/>
                        </a:rPr>
                        <a:t>損</a:t>
                      </a:r>
                      <a:r>
                        <a:rPr lang="en-US" altLang="zh-TW" sz="1800" u="none" strike="noStrike" dirty="0">
                          <a:effectLst/>
                        </a:rPr>
                        <a:t>)</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dirty="0">
                          <a:effectLst/>
                        </a:rPr>
                        <a:t>51,385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1800" u="none" strike="noStrike">
                          <a:effectLst/>
                        </a:rPr>
                        <a:t>98,833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-48%</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133,759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124,999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5"/>
                  </a:ext>
                </a:extLst>
              </a:tr>
              <a:tr h="358064">
                <a:tc>
                  <a:txBody>
                    <a:bodyPr/>
                    <a:lstStyle/>
                    <a:p>
                      <a:pPr algn="ctr" fontAlgn="ctr"/>
                      <a:r>
                        <a:rPr lang="zh-TW" altLang="en-US" sz="1800" u="none" strike="noStrike" dirty="0">
                          <a:effectLst/>
                        </a:rPr>
                        <a:t>業外收入及支出</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dirty="0">
                          <a:effectLst/>
                        </a:rPr>
                        <a:t>47,807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1800" u="none" strike="noStrike">
                          <a:effectLst/>
                        </a:rPr>
                        <a:t>72,185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-34%</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63,121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71,376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6"/>
                  </a:ext>
                </a:extLst>
              </a:tr>
              <a:tr h="358064">
                <a:tc>
                  <a:txBody>
                    <a:bodyPr/>
                    <a:lstStyle/>
                    <a:p>
                      <a:pPr algn="ctr" fontAlgn="ctr"/>
                      <a:r>
                        <a:rPr lang="zh-TW" altLang="en-US" sz="1800" u="none" strike="noStrike" dirty="0">
                          <a:effectLst/>
                        </a:rPr>
                        <a:t>稅前淨利</a:t>
                      </a:r>
                      <a:r>
                        <a:rPr lang="en-US" altLang="zh-TW" sz="1800" u="none" strike="noStrike" dirty="0">
                          <a:effectLst/>
                        </a:rPr>
                        <a:t>(</a:t>
                      </a:r>
                      <a:r>
                        <a:rPr lang="zh-TW" altLang="en-US" sz="1800" u="none" strike="noStrike" dirty="0">
                          <a:effectLst/>
                        </a:rPr>
                        <a:t>損</a:t>
                      </a:r>
                      <a:r>
                        <a:rPr lang="en-US" altLang="zh-TW" sz="1800" u="none" strike="noStrike" dirty="0">
                          <a:effectLst/>
                        </a:rPr>
                        <a:t>)</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dirty="0">
                          <a:effectLst/>
                        </a:rPr>
                        <a:t>99,192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1800" u="none" strike="noStrike">
                          <a:effectLst/>
                        </a:rPr>
                        <a:t>171,018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-42%</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196,880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196,375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7"/>
                  </a:ext>
                </a:extLst>
              </a:tr>
              <a:tr h="358064">
                <a:tc>
                  <a:txBody>
                    <a:bodyPr/>
                    <a:lstStyle/>
                    <a:p>
                      <a:pPr algn="ctr" fontAlgn="ctr"/>
                      <a:r>
                        <a:rPr lang="zh-TW" altLang="en-US" sz="1800" u="none" strike="noStrike" dirty="0">
                          <a:effectLst/>
                        </a:rPr>
                        <a:t>所得稅費用</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dirty="0">
                          <a:effectLst/>
                        </a:rPr>
                        <a:t>27,261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1800" u="none" strike="noStrike">
                          <a:effectLst/>
                        </a:rPr>
                        <a:t>38,198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-29%</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41,400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17,676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8"/>
                  </a:ext>
                </a:extLst>
              </a:tr>
              <a:tr h="358064">
                <a:tc>
                  <a:txBody>
                    <a:bodyPr/>
                    <a:lstStyle/>
                    <a:p>
                      <a:pPr algn="ctr" fontAlgn="ctr"/>
                      <a:r>
                        <a:rPr lang="zh-TW" altLang="en-US" sz="1800" u="none" strike="noStrike" dirty="0">
                          <a:effectLst/>
                        </a:rPr>
                        <a:t>稅後淨利</a:t>
                      </a:r>
                      <a:r>
                        <a:rPr lang="en-US" altLang="zh-TW" sz="1800" u="none" strike="noStrike" dirty="0">
                          <a:effectLst/>
                        </a:rPr>
                        <a:t>(</a:t>
                      </a:r>
                      <a:r>
                        <a:rPr lang="zh-TW" altLang="en-US" sz="1800" u="none" strike="noStrike" dirty="0">
                          <a:effectLst/>
                        </a:rPr>
                        <a:t>損</a:t>
                      </a:r>
                      <a:r>
                        <a:rPr lang="en-US" altLang="zh-TW" sz="1800" u="none" strike="noStrike" dirty="0">
                          <a:effectLst/>
                        </a:rPr>
                        <a:t>)</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dirty="0">
                          <a:effectLst/>
                        </a:rPr>
                        <a:t>71,931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1800" u="none" strike="noStrike" dirty="0">
                          <a:effectLst/>
                        </a:rPr>
                        <a:t>132,820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-46%</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155,480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178,699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9"/>
                  </a:ext>
                </a:extLst>
              </a:tr>
              <a:tr h="358064">
                <a:tc>
                  <a:txBody>
                    <a:bodyPr/>
                    <a:lstStyle/>
                    <a:p>
                      <a:pPr algn="ctr" fontAlgn="ctr"/>
                      <a:r>
                        <a:rPr lang="zh-TW" altLang="en-US" sz="1800" u="none" strike="noStrike" dirty="0">
                          <a:effectLst/>
                        </a:rPr>
                        <a:t>歸屬母公司淨利</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dirty="0">
                          <a:effectLst/>
                        </a:rPr>
                        <a:t>72,097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1800" u="none" strike="noStrike" dirty="0">
                          <a:effectLst/>
                        </a:rPr>
                        <a:t>133,266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-46%</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155,883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178,990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0"/>
                  </a:ext>
                </a:extLst>
              </a:tr>
              <a:tr h="358064">
                <a:tc>
                  <a:txBody>
                    <a:bodyPr/>
                    <a:lstStyle/>
                    <a:p>
                      <a:pPr algn="ct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1"/>
                  </a:ext>
                </a:extLst>
              </a:tr>
              <a:tr h="358064">
                <a:tc>
                  <a:txBody>
                    <a:bodyPr/>
                    <a:lstStyle/>
                    <a:p>
                      <a:pPr algn="ctr" fontAlgn="ctr"/>
                      <a:r>
                        <a:rPr lang="zh-TW" altLang="en-US" sz="1800" u="none" strike="noStrike" dirty="0">
                          <a:effectLst/>
                        </a:rPr>
                        <a:t>每股盈餘</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r>
                        <a:rPr lang="zh-TW" altLang="en-US" sz="1800" u="none" strike="noStrike" dirty="0">
                          <a:effectLst/>
                        </a:rPr>
                        <a:t>                      </a:t>
                      </a:r>
                      <a:r>
                        <a:rPr lang="en-US" altLang="zh-TW" sz="1800" u="none" strike="noStrike" dirty="0">
                          <a:effectLst/>
                        </a:rPr>
                        <a:t>0.67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l" fontAlgn="ctr"/>
                      <a:r>
                        <a:rPr lang="zh-TW" altLang="en-US" sz="1800" u="none" strike="noStrike" dirty="0">
                          <a:effectLst/>
                        </a:rPr>
                        <a:t>                      </a:t>
                      </a:r>
                      <a:r>
                        <a:rPr lang="en-US" altLang="zh-TW" sz="1800" u="none" strike="noStrike" dirty="0">
                          <a:effectLst/>
                        </a:rPr>
                        <a:t>1.24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-46%</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r>
                        <a:rPr lang="zh-TW" altLang="en-US" sz="1800" u="none" strike="noStrike" dirty="0">
                          <a:effectLst/>
                        </a:rPr>
                        <a:t>                      </a:t>
                      </a:r>
                      <a:r>
                        <a:rPr lang="en-US" altLang="zh-TW" sz="1800" u="none" strike="noStrike" dirty="0">
                          <a:effectLst/>
                        </a:rPr>
                        <a:t>1.45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r>
                        <a:rPr lang="zh-TW" altLang="en-US" sz="1800" u="none" strike="noStrike" dirty="0">
                          <a:effectLst/>
                        </a:rPr>
                        <a:t>                      </a:t>
                      </a:r>
                      <a:r>
                        <a:rPr lang="en-US" altLang="zh-TW" sz="1800" u="none" strike="noStrike" dirty="0">
                          <a:effectLst/>
                        </a:rPr>
                        <a:t>1.85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2"/>
                  </a:ext>
                </a:extLst>
              </a:tr>
              <a:tr h="358064">
                <a:tc>
                  <a:txBody>
                    <a:bodyPr/>
                    <a:lstStyle/>
                    <a:p>
                      <a:pPr algn="ct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l"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3"/>
                  </a:ext>
                </a:extLst>
              </a:tr>
              <a:tr h="367016">
                <a:tc>
                  <a:txBody>
                    <a:bodyPr/>
                    <a:lstStyle/>
                    <a:p>
                      <a:pPr algn="ctr" fontAlgn="ctr"/>
                      <a:r>
                        <a:rPr lang="zh-TW" altLang="en-US" sz="1800" u="none" strike="noStrike" dirty="0">
                          <a:effectLst/>
                        </a:rPr>
                        <a:t>毛利率</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dirty="0">
                          <a:effectLst/>
                        </a:rPr>
                        <a:t>19.0%</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1800" u="none" strike="noStrike" dirty="0">
                          <a:effectLst/>
                        </a:rPr>
                        <a:t>17.8%</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18.6%</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17.6%</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4"/>
                  </a:ext>
                </a:extLst>
              </a:tr>
              <a:tr h="367016">
                <a:tc>
                  <a:txBody>
                    <a:bodyPr/>
                    <a:lstStyle/>
                    <a:p>
                      <a:pPr algn="ctr" fontAlgn="ctr"/>
                      <a:r>
                        <a:rPr lang="zh-TW" altLang="en-US" sz="1800" u="none" strike="noStrike" dirty="0">
                          <a:effectLst/>
                        </a:rPr>
                        <a:t>營業費用率</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dirty="0">
                          <a:effectLst/>
                        </a:rPr>
                        <a:t>16.5%</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1800" u="none" strike="noStrike">
                          <a:effectLst/>
                        </a:rPr>
                        <a:t>13.2%</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13.7%</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1800" u="none" strike="noStrike">
                          <a:effectLst/>
                        </a:rPr>
                        <a:t>13.5%</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5"/>
                  </a:ext>
                </a:extLst>
              </a:tr>
              <a:tr h="358064">
                <a:tc>
                  <a:txBody>
                    <a:bodyPr/>
                    <a:lstStyle/>
                    <a:p>
                      <a:pPr algn="ct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endParaRPr lang="zh-TW" altLang="en-US"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6"/>
                  </a:ext>
                </a:extLst>
              </a:tr>
              <a:tr h="402822">
                <a:tc gridSpan="5">
                  <a:txBody>
                    <a:bodyPr/>
                    <a:lstStyle/>
                    <a:p>
                      <a:pPr algn="l" fontAlgn="ctr"/>
                      <a:r>
                        <a:rPr lang="en-US" altLang="zh-TW" sz="1800" u="none" strike="noStrike" dirty="0">
                          <a:effectLst/>
                        </a:rPr>
                        <a:t>2021 (</a:t>
                      </a:r>
                      <a:r>
                        <a:rPr lang="zh-TW" altLang="en-US" sz="1800" u="none" strike="noStrike" dirty="0">
                          <a:effectLst/>
                        </a:rPr>
                        <a:t>調整後</a:t>
                      </a:r>
                      <a:r>
                        <a:rPr lang="en-US" altLang="zh-TW" sz="1800" u="none" strike="noStrike" dirty="0">
                          <a:effectLst/>
                        </a:rPr>
                        <a:t>)</a:t>
                      </a:r>
                      <a:r>
                        <a:rPr lang="zh-TW" altLang="en-US" sz="1800" u="none" strike="noStrike" dirty="0">
                          <a:effectLst/>
                        </a:rPr>
                        <a:t>：</a:t>
                      </a:r>
                      <a:r>
                        <a:rPr lang="en-US" altLang="zh-TW" sz="1800" u="none" strike="noStrike" dirty="0">
                          <a:effectLst/>
                        </a:rPr>
                        <a:t>2021.11</a:t>
                      </a:r>
                      <a:r>
                        <a:rPr lang="zh-TW" altLang="en-US" sz="1800" u="none" strike="noStrike" dirty="0">
                          <a:effectLst/>
                        </a:rPr>
                        <a:t>因對原合併個體互動資通喪失控制力，故調整其影響數</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7"/>
                  </a:ext>
                </a:extLst>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JEM | 同期合併綜合損益表"/>
          <p:cNvSpPr txBox="1">
            <a:spLocks noGrp="1"/>
          </p:cNvSpPr>
          <p:nvPr>
            <p:ph type="body" idx="13"/>
          </p:nvPr>
        </p:nvSpPr>
        <p:spPr>
          <a:xfrm>
            <a:off x="1171334" y="708718"/>
            <a:ext cx="6196672" cy="807055"/>
          </a:xfrm>
          <a:prstGeom prst="rect">
            <a:avLst/>
          </a:prstGeom>
        </p:spPr>
        <p:txBody>
          <a:bodyPr/>
          <a:lstStyle/>
          <a:p>
            <a:r>
              <a:rPr lang="en-US" dirty="0">
                <a:latin typeface="+mn-lt"/>
                <a:ea typeface="+mn-ea"/>
                <a:cs typeface="+mn-cs"/>
                <a:sym typeface="Helvetica Neue"/>
              </a:rPr>
              <a:t>JEM | </a:t>
            </a:r>
            <a:r>
              <a:rPr b="0" dirty="0" err="1"/>
              <a:t>合併</a:t>
            </a:r>
            <a:r>
              <a:rPr lang="zh-TW" altLang="en-US" b="0" dirty="0"/>
              <a:t>資產負債</a:t>
            </a:r>
            <a:r>
              <a:rPr b="0" dirty="0"/>
              <a:t>表</a:t>
            </a:r>
            <a:r>
              <a:rPr sz="1200" b="0" dirty="0">
                <a:latin typeface="Times"/>
                <a:ea typeface="Times"/>
                <a:cs typeface="Times"/>
                <a:sym typeface="Times"/>
              </a:rPr>
              <a:t> </a:t>
            </a:r>
          </a:p>
        </p:txBody>
      </p:sp>
      <p:graphicFrame>
        <p:nvGraphicFramePr>
          <p:cNvPr id="2" name="表格 1"/>
          <p:cNvGraphicFramePr>
            <a:graphicFrameLocks noGrp="1"/>
          </p:cNvGraphicFramePr>
          <p:nvPr>
            <p:extLst>
              <p:ext uri="{D42A27DB-BD31-4B8C-83A1-F6EECF244321}">
                <p14:modId xmlns:p14="http://schemas.microsoft.com/office/powerpoint/2010/main" val="2630604247"/>
              </p:ext>
            </p:extLst>
          </p:nvPr>
        </p:nvGraphicFramePr>
        <p:xfrm>
          <a:off x="1276180" y="1700663"/>
          <a:ext cx="13703640" cy="4843850"/>
        </p:xfrm>
        <a:graphic>
          <a:graphicData uri="http://schemas.openxmlformats.org/drawingml/2006/table">
            <a:tbl>
              <a:tblPr>
                <a:tableStyleId>{5940675A-B579-460E-94D1-54222C63F5DA}</a:tableStyleId>
              </a:tblPr>
              <a:tblGrid>
                <a:gridCol w="2374584">
                  <a:extLst>
                    <a:ext uri="{9D8B030D-6E8A-4147-A177-3AD203B41FA5}">
                      <a16:colId xmlns:a16="http://schemas.microsoft.com/office/drawing/2014/main" val="20000"/>
                    </a:ext>
                  </a:extLst>
                </a:gridCol>
                <a:gridCol w="1752572">
                  <a:extLst>
                    <a:ext uri="{9D8B030D-6E8A-4147-A177-3AD203B41FA5}">
                      <a16:colId xmlns:a16="http://schemas.microsoft.com/office/drawing/2014/main" val="20001"/>
                    </a:ext>
                  </a:extLst>
                </a:gridCol>
                <a:gridCol w="1079692">
                  <a:extLst>
                    <a:ext uri="{9D8B030D-6E8A-4147-A177-3AD203B41FA5}">
                      <a16:colId xmlns:a16="http://schemas.microsoft.com/office/drawing/2014/main" val="20002"/>
                    </a:ext>
                  </a:extLst>
                </a:gridCol>
                <a:gridCol w="1787076">
                  <a:extLst>
                    <a:ext uri="{9D8B030D-6E8A-4147-A177-3AD203B41FA5}">
                      <a16:colId xmlns:a16="http://schemas.microsoft.com/office/drawing/2014/main" val="20003"/>
                    </a:ext>
                  </a:extLst>
                </a:gridCol>
                <a:gridCol w="1045188">
                  <a:extLst>
                    <a:ext uri="{9D8B030D-6E8A-4147-A177-3AD203B41FA5}">
                      <a16:colId xmlns:a16="http://schemas.microsoft.com/office/drawing/2014/main" val="20004"/>
                    </a:ext>
                  </a:extLst>
                </a:gridCol>
                <a:gridCol w="1772152">
                  <a:extLst>
                    <a:ext uri="{9D8B030D-6E8A-4147-A177-3AD203B41FA5}">
                      <a16:colId xmlns:a16="http://schemas.microsoft.com/office/drawing/2014/main" val="20005"/>
                    </a:ext>
                  </a:extLst>
                </a:gridCol>
                <a:gridCol w="1060112">
                  <a:extLst>
                    <a:ext uri="{9D8B030D-6E8A-4147-A177-3AD203B41FA5}">
                      <a16:colId xmlns:a16="http://schemas.microsoft.com/office/drawing/2014/main" val="20006"/>
                    </a:ext>
                  </a:extLst>
                </a:gridCol>
                <a:gridCol w="1843726">
                  <a:extLst>
                    <a:ext uri="{9D8B030D-6E8A-4147-A177-3AD203B41FA5}">
                      <a16:colId xmlns:a16="http://schemas.microsoft.com/office/drawing/2014/main" val="20007"/>
                    </a:ext>
                  </a:extLst>
                </a:gridCol>
                <a:gridCol w="988538">
                  <a:extLst>
                    <a:ext uri="{9D8B030D-6E8A-4147-A177-3AD203B41FA5}">
                      <a16:colId xmlns:a16="http://schemas.microsoft.com/office/drawing/2014/main" val="20008"/>
                    </a:ext>
                  </a:extLst>
                </a:gridCol>
              </a:tblGrid>
              <a:tr h="440350">
                <a:tc rowSpan="2">
                  <a:txBody>
                    <a:bodyPr/>
                    <a:lstStyle/>
                    <a:p>
                      <a:pPr algn="ctr" fontAlgn="ctr"/>
                      <a:r>
                        <a:rPr lang="zh-TW" altLang="en-US" sz="1800" u="none" strike="noStrike" dirty="0">
                          <a:effectLst/>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gridSpan="2">
                  <a:txBody>
                    <a:bodyPr/>
                    <a:lstStyle/>
                    <a:p>
                      <a:pPr algn="ctr" fontAlgn="ctr"/>
                      <a:r>
                        <a:rPr lang="en-US" altLang="zh-TW" sz="1800" u="none" strike="noStrike" dirty="0">
                          <a:effectLst/>
                        </a:rPr>
                        <a:t>2023</a:t>
                      </a:r>
                      <a:r>
                        <a:rPr lang="zh-TW" altLang="en-US" sz="1800" u="none" strike="noStrike" dirty="0">
                          <a:effectLst/>
                        </a:rPr>
                        <a:t>年</a:t>
                      </a:r>
                      <a:r>
                        <a:rPr lang="en-US" altLang="zh-TW" sz="1800" u="none" strike="noStrike" dirty="0">
                          <a:effectLst/>
                        </a:rPr>
                        <a:t>9</a:t>
                      </a:r>
                      <a:r>
                        <a:rPr lang="zh-TW" altLang="en-US" sz="1800" u="none" strike="noStrike" dirty="0">
                          <a:effectLst/>
                        </a:rPr>
                        <a:t>月</a:t>
                      </a:r>
                      <a:r>
                        <a:rPr lang="en-US" altLang="zh-TW" sz="1800" u="none" strike="noStrike" dirty="0">
                          <a:effectLst/>
                        </a:rPr>
                        <a:t>30</a:t>
                      </a:r>
                      <a:r>
                        <a:rPr lang="zh-TW" altLang="en-US" sz="1800" u="none" strike="noStrike" dirty="0">
                          <a:effectLst/>
                        </a:rPr>
                        <a:t>日</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hMerge="1">
                  <a:txBody>
                    <a:bodyPr/>
                    <a:lstStyle/>
                    <a:p>
                      <a:endParaRPr lang="zh-TW" altLang="en-US"/>
                    </a:p>
                  </a:txBody>
                  <a:tcPr/>
                </a:tc>
                <a:tc gridSpan="2">
                  <a:txBody>
                    <a:bodyPr/>
                    <a:lstStyle/>
                    <a:p>
                      <a:pPr algn="ctr" fontAlgn="ctr"/>
                      <a:r>
                        <a:rPr lang="en-US" altLang="zh-TW" sz="1800" u="none" strike="noStrike" dirty="0">
                          <a:effectLst/>
                        </a:rPr>
                        <a:t>2022</a:t>
                      </a:r>
                      <a:r>
                        <a:rPr lang="zh-TW" altLang="en-US" sz="1800" u="none" strike="noStrike" dirty="0">
                          <a:effectLst/>
                        </a:rPr>
                        <a:t>年</a:t>
                      </a:r>
                      <a:r>
                        <a:rPr lang="en-US" altLang="zh-TW" sz="1800" u="none" strike="noStrike" dirty="0">
                          <a:effectLst/>
                        </a:rPr>
                        <a:t>9</a:t>
                      </a:r>
                      <a:r>
                        <a:rPr lang="zh-TW" altLang="en-US" sz="1800" u="none" strike="noStrike" dirty="0">
                          <a:effectLst/>
                        </a:rPr>
                        <a:t>月</a:t>
                      </a:r>
                      <a:r>
                        <a:rPr lang="en-US" altLang="zh-TW" sz="1800" u="none" strike="noStrike" dirty="0">
                          <a:effectLst/>
                        </a:rPr>
                        <a:t>30</a:t>
                      </a:r>
                      <a:r>
                        <a:rPr lang="zh-TW" altLang="en-US" sz="1800" u="none" strike="noStrike" dirty="0">
                          <a:effectLst/>
                        </a:rPr>
                        <a:t>日</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hMerge="1">
                  <a:txBody>
                    <a:bodyPr/>
                    <a:lstStyle/>
                    <a:p>
                      <a:endParaRPr lang="zh-TW" altLang="en-US"/>
                    </a:p>
                  </a:txBody>
                  <a:tcPr/>
                </a:tc>
                <a:tc gridSpan="2">
                  <a:txBody>
                    <a:bodyPr/>
                    <a:lstStyle/>
                    <a:p>
                      <a:pPr algn="ctr" fontAlgn="ctr"/>
                      <a:r>
                        <a:rPr lang="en-US" altLang="zh-TW" sz="1800" u="none" strike="noStrike" dirty="0">
                          <a:effectLst/>
                        </a:rPr>
                        <a:t>2022</a:t>
                      </a:r>
                      <a:r>
                        <a:rPr lang="zh-TW" altLang="en-US" sz="1800" u="none" strike="noStrike" dirty="0">
                          <a:effectLst/>
                        </a:rPr>
                        <a:t>年</a:t>
                      </a:r>
                      <a:r>
                        <a:rPr lang="en-US" altLang="zh-TW" sz="1800" u="none" strike="noStrike" dirty="0">
                          <a:effectLst/>
                        </a:rPr>
                        <a:t>12</a:t>
                      </a:r>
                      <a:r>
                        <a:rPr lang="zh-TW" altLang="en-US" sz="1800" u="none" strike="noStrike" dirty="0">
                          <a:effectLst/>
                        </a:rPr>
                        <a:t>月</a:t>
                      </a:r>
                      <a:r>
                        <a:rPr lang="en-US" altLang="zh-TW" sz="1800" u="none" strike="noStrike" dirty="0">
                          <a:effectLst/>
                        </a:rPr>
                        <a:t>31</a:t>
                      </a:r>
                      <a:r>
                        <a:rPr lang="zh-TW" altLang="en-US" sz="1800" u="none" strike="noStrike" dirty="0">
                          <a:effectLst/>
                        </a:rPr>
                        <a:t>日</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hMerge="1">
                  <a:txBody>
                    <a:bodyPr/>
                    <a:lstStyle/>
                    <a:p>
                      <a:endParaRPr lang="zh-TW" altLang="en-US"/>
                    </a:p>
                  </a:txBody>
                  <a:tcPr/>
                </a:tc>
                <a:tc gridSpan="2">
                  <a:txBody>
                    <a:bodyPr/>
                    <a:lstStyle/>
                    <a:p>
                      <a:pPr algn="ctr" fontAlgn="ctr"/>
                      <a:r>
                        <a:rPr lang="en-US" altLang="zh-TW" sz="1800" u="none" strike="noStrike">
                          <a:effectLst/>
                        </a:rPr>
                        <a:t>2021</a:t>
                      </a:r>
                      <a:r>
                        <a:rPr lang="zh-TW" altLang="en-US" sz="1800" u="none" strike="noStrike">
                          <a:effectLst/>
                        </a:rPr>
                        <a:t>年</a:t>
                      </a:r>
                      <a:r>
                        <a:rPr lang="en-US" altLang="zh-TW" sz="1800" u="none" strike="noStrike">
                          <a:effectLst/>
                        </a:rPr>
                        <a:t>12</a:t>
                      </a:r>
                      <a:r>
                        <a:rPr lang="zh-TW" altLang="en-US" sz="1800" u="none" strike="noStrike">
                          <a:effectLst/>
                        </a:rPr>
                        <a:t>月</a:t>
                      </a:r>
                      <a:r>
                        <a:rPr lang="en-US" altLang="zh-TW" sz="1800" u="none" strike="noStrike">
                          <a:effectLst/>
                        </a:rPr>
                        <a:t>31</a:t>
                      </a:r>
                      <a:r>
                        <a:rPr lang="zh-TW" altLang="en-US" sz="1800" u="none" strike="noStrike">
                          <a:effectLst/>
                        </a:rPr>
                        <a:t>日</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hMerge="1">
                  <a:txBody>
                    <a:bodyPr/>
                    <a:lstStyle/>
                    <a:p>
                      <a:endParaRPr lang="zh-TW" altLang="en-US"/>
                    </a:p>
                  </a:txBody>
                  <a:tcPr/>
                </a:tc>
                <a:extLst>
                  <a:ext uri="{0D108BD9-81ED-4DB2-BD59-A6C34878D82A}">
                    <a16:rowId xmlns:a16="http://schemas.microsoft.com/office/drawing/2014/main" val="10000"/>
                  </a:ext>
                </a:extLst>
              </a:tr>
              <a:tr h="440350">
                <a:tc vMerge="1">
                  <a:txBody>
                    <a:bodyPr/>
                    <a:lstStyle/>
                    <a:p>
                      <a:endParaRPr lang="zh-TW" altLang="en-US"/>
                    </a:p>
                  </a:txBody>
                  <a:tcPr/>
                </a:tc>
                <a:tc>
                  <a:txBody>
                    <a:bodyPr/>
                    <a:lstStyle/>
                    <a:p>
                      <a:pPr algn="ctr" fontAlgn="ctr"/>
                      <a:r>
                        <a:rPr lang="zh-TW" altLang="en-US" sz="1800" u="none" strike="noStrike" dirty="0">
                          <a:effectLst/>
                        </a:rPr>
                        <a:t>金額</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u="none" strike="noStrike" dirty="0">
                          <a:effectLst/>
                        </a:rPr>
                        <a:t>%</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zh-TW" altLang="en-US" sz="1800" u="none" strike="noStrike" dirty="0">
                          <a:effectLst/>
                        </a:rPr>
                        <a:t>金額</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u="none" strike="noStrike">
                          <a:effectLst/>
                        </a:rPr>
                        <a:t>%</a:t>
                      </a:r>
                      <a:endParaRPr lang="en-US" altLang="zh-TW"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zh-TW" altLang="en-US" sz="1800" u="none" strike="noStrike" dirty="0">
                          <a:effectLst/>
                        </a:rPr>
                        <a:t>金額</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u="none" strike="noStrike" dirty="0">
                          <a:effectLst/>
                        </a:rPr>
                        <a:t>%</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zh-TW" altLang="en-US" sz="1800" u="none" strike="noStrike" dirty="0">
                          <a:effectLst/>
                        </a:rPr>
                        <a:t>金額</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u="none" strike="noStrike" dirty="0">
                          <a:effectLst/>
                        </a:rPr>
                        <a:t>%</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extLst>
                  <a:ext uri="{0D108BD9-81ED-4DB2-BD59-A6C34878D82A}">
                    <a16:rowId xmlns:a16="http://schemas.microsoft.com/office/drawing/2014/main" val="10001"/>
                  </a:ext>
                </a:extLst>
              </a:tr>
              <a:tr h="440350">
                <a:tc>
                  <a:txBody>
                    <a:bodyPr/>
                    <a:lstStyle/>
                    <a:p>
                      <a:pPr algn="ctr" fontAlgn="ctr"/>
                      <a:r>
                        <a:rPr lang="zh-TW" altLang="en-US" sz="1800" u="none" strike="noStrike" dirty="0">
                          <a:effectLst/>
                        </a:rPr>
                        <a:t>現金及約當現金</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477,489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15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dirty="0">
                          <a:effectLst/>
                        </a:rPr>
                        <a:t>              </a:t>
                      </a:r>
                      <a:r>
                        <a:rPr lang="en-US" altLang="zh-TW" sz="1800" u="none" strike="noStrike" dirty="0">
                          <a:effectLst/>
                        </a:rPr>
                        <a:t>351,432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350,797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14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172,586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2"/>
                  </a:ext>
                </a:extLst>
              </a:tr>
              <a:tr h="440350">
                <a:tc>
                  <a:txBody>
                    <a:bodyPr/>
                    <a:lstStyle/>
                    <a:p>
                      <a:pPr algn="ctr" fontAlgn="ctr"/>
                      <a:r>
                        <a:rPr lang="zh-TW" altLang="en-US" sz="1800" u="none" strike="noStrike" dirty="0">
                          <a:effectLst/>
                        </a:rPr>
                        <a:t>應收帳款淨額</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949,141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30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dirty="0">
                          <a:effectLst/>
                        </a:rPr>
                        <a:t>              </a:t>
                      </a:r>
                      <a:r>
                        <a:rPr lang="en-US" altLang="zh-TW" sz="1800" u="none" strike="noStrike" dirty="0">
                          <a:effectLst/>
                        </a:rPr>
                        <a:t>818,770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31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662,437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26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885,769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34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3"/>
                  </a:ext>
                </a:extLst>
              </a:tr>
              <a:tr h="440350">
                <a:tc>
                  <a:txBody>
                    <a:bodyPr/>
                    <a:lstStyle/>
                    <a:p>
                      <a:pPr algn="ctr" fontAlgn="ctr"/>
                      <a:r>
                        <a:rPr lang="zh-TW" altLang="en-US" sz="1800" u="none" strike="noStrike" dirty="0">
                          <a:effectLst/>
                        </a:rPr>
                        <a:t>存貨</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339,321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11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dirty="0">
                          <a:effectLst/>
                        </a:rPr>
                        <a:t>              </a:t>
                      </a:r>
                      <a:r>
                        <a:rPr lang="en-US" altLang="zh-TW" sz="1800" u="none" strike="noStrike" dirty="0">
                          <a:effectLst/>
                        </a:rPr>
                        <a:t>466,716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443,346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495,183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19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4"/>
                  </a:ext>
                </a:extLst>
              </a:tr>
              <a:tr h="440350">
                <a:tc>
                  <a:txBody>
                    <a:bodyPr/>
                    <a:lstStyle/>
                    <a:p>
                      <a:pPr algn="ctr" fontAlgn="ctr"/>
                      <a:r>
                        <a:rPr lang="zh-TW" altLang="en-US" sz="1800" u="none" strike="noStrike" dirty="0">
                          <a:effectLst/>
                        </a:rPr>
                        <a:t>不動產、廠房及設備</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993,888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32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dirty="0">
                          <a:effectLst/>
                        </a:rPr>
                        <a:t>              </a:t>
                      </a:r>
                      <a:r>
                        <a:rPr lang="en-US" altLang="zh-TW" sz="1800" u="none" strike="noStrike" dirty="0">
                          <a:effectLst/>
                        </a:rPr>
                        <a:t>736,507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28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841,597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32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720,746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28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5"/>
                  </a:ext>
                </a:extLst>
              </a:tr>
              <a:tr h="440350">
                <a:tc>
                  <a:txBody>
                    <a:bodyPr/>
                    <a:lstStyle/>
                    <a:p>
                      <a:pPr algn="ctr" fontAlgn="ctr"/>
                      <a:r>
                        <a:rPr lang="zh-TW" altLang="en-US" sz="1800" u="none" strike="noStrike" dirty="0">
                          <a:effectLst/>
                        </a:rPr>
                        <a:t>資產總額</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3,139,107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100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dirty="0">
                          <a:effectLst/>
                        </a:rPr>
                        <a:t>           </a:t>
                      </a:r>
                      <a:r>
                        <a:rPr lang="en-US" altLang="zh-TW" sz="1800" u="none" strike="noStrike" dirty="0">
                          <a:effectLst/>
                        </a:rPr>
                        <a:t>2,649,783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100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2,591,564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100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2,581,350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100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6"/>
                  </a:ext>
                </a:extLst>
              </a:tr>
              <a:tr h="440350">
                <a:tc>
                  <a:txBody>
                    <a:bodyPr/>
                    <a:lstStyle/>
                    <a:p>
                      <a:pPr algn="ctr" fontAlgn="ctr"/>
                      <a:r>
                        <a:rPr lang="zh-TW" altLang="en-US" sz="1800" u="none" strike="noStrike" dirty="0">
                          <a:effectLst/>
                        </a:rPr>
                        <a:t>流動負債</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1,518,904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48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dirty="0">
                          <a:effectLst/>
                        </a:rPr>
                        <a:t>              </a:t>
                      </a:r>
                      <a:r>
                        <a:rPr lang="en-US" altLang="zh-TW" sz="1800" u="none" strike="noStrike" dirty="0">
                          <a:effectLst/>
                        </a:rPr>
                        <a:t>832,460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31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721,533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28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1,081,340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42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7"/>
                  </a:ext>
                </a:extLst>
              </a:tr>
              <a:tr h="440350">
                <a:tc>
                  <a:txBody>
                    <a:bodyPr/>
                    <a:lstStyle/>
                    <a:p>
                      <a:pPr algn="ctr" fontAlgn="ctr"/>
                      <a:r>
                        <a:rPr lang="zh-TW" altLang="en-US" sz="1800" u="none" strike="noStrike" dirty="0">
                          <a:effectLst/>
                        </a:rPr>
                        <a:t>負債總額</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1,733,556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55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dirty="0">
                          <a:effectLst/>
                        </a:rPr>
                        <a:t>           </a:t>
                      </a:r>
                      <a:r>
                        <a:rPr lang="en-US" altLang="zh-TW" sz="1800" u="none" strike="noStrike" dirty="0">
                          <a:effectLst/>
                        </a:rPr>
                        <a:t>1,275,320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48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1,177,208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45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1,356,772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53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8"/>
                  </a:ext>
                </a:extLst>
              </a:tr>
              <a:tr h="440350">
                <a:tc>
                  <a:txBody>
                    <a:bodyPr/>
                    <a:lstStyle/>
                    <a:p>
                      <a:pPr algn="ctr" fontAlgn="ctr"/>
                      <a:r>
                        <a:rPr lang="zh-TW" altLang="en-US" sz="1800" u="none" strike="noStrike" dirty="0">
                          <a:effectLst/>
                        </a:rPr>
                        <a:t>股本</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1,075,065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34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a:effectLst/>
                        </a:rPr>
                        <a:t>           </a:t>
                      </a:r>
                      <a:r>
                        <a:rPr lang="en-US" altLang="zh-TW" sz="1800" u="none" strike="noStrike">
                          <a:effectLst/>
                        </a:rPr>
                        <a:t>1,074,657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41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1,075,065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41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1,046,858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41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9"/>
                  </a:ext>
                </a:extLst>
              </a:tr>
              <a:tr h="440350">
                <a:tc>
                  <a:txBody>
                    <a:bodyPr/>
                    <a:lstStyle/>
                    <a:p>
                      <a:pPr algn="ctr" fontAlgn="ctr"/>
                      <a:r>
                        <a:rPr lang="zh-TW" altLang="en-US" sz="1800" u="none" strike="noStrike" dirty="0">
                          <a:effectLst/>
                        </a:rPr>
                        <a:t>權益總額</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1,405,551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en-US" altLang="zh-TW" sz="1800" u="none" strike="noStrike" dirty="0">
                          <a:effectLst/>
                        </a:rPr>
                        <a:t>45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zh-TW" altLang="en-US" sz="1800" u="none" strike="noStrike">
                          <a:effectLst/>
                        </a:rPr>
                        <a:t>           </a:t>
                      </a:r>
                      <a:r>
                        <a:rPr lang="en-US" altLang="zh-TW" sz="1800" u="none" strike="noStrike">
                          <a:effectLst/>
                        </a:rPr>
                        <a:t>1,374,463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52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a:effectLst/>
                        </a:rPr>
                        <a:t>       </a:t>
                      </a:r>
                      <a:r>
                        <a:rPr lang="en-US" altLang="zh-TW" sz="1800" u="none" strike="noStrike">
                          <a:effectLst/>
                        </a:rPr>
                        <a:t>1,414,356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55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1800" u="none" strike="noStrike" dirty="0">
                          <a:effectLst/>
                        </a:rPr>
                        <a:t>       </a:t>
                      </a:r>
                      <a:r>
                        <a:rPr lang="en-US" altLang="zh-TW" sz="1800" u="none" strike="noStrike" dirty="0">
                          <a:effectLst/>
                        </a:rPr>
                        <a:t>1,224,578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47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10"/>
                  </a:ext>
                </a:extLst>
              </a:tr>
            </a:tbl>
          </a:graphicData>
        </a:graphic>
      </p:graphicFrame>
      <p:sp>
        <p:nvSpPr>
          <p:cNvPr id="5" name="單位:新台幣/千元"/>
          <p:cNvSpPr txBox="1"/>
          <p:nvPr/>
        </p:nvSpPr>
        <p:spPr>
          <a:xfrm>
            <a:off x="12637978" y="1120165"/>
            <a:ext cx="2695714" cy="478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lgn="ctr" defTabSz="457200">
              <a:defRPr sz="2666" b="1">
                <a:solidFill>
                  <a:srgbClr val="000000"/>
                </a:solidFill>
                <a:latin typeface="+mn-lt"/>
                <a:ea typeface="+mn-ea"/>
                <a:cs typeface="+mn-cs"/>
                <a:sym typeface="Helvetica Neue"/>
              </a:defRPr>
            </a:lvl1pPr>
          </a:lstStyle>
          <a:p>
            <a:r>
              <a:rPr dirty="0" err="1">
                <a:latin typeface="微軟正黑體" panose="020B0604030504040204" pitchFamily="34" charset="-120"/>
                <a:ea typeface="微軟正黑體" panose="020B0604030504040204" pitchFamily="34" charset="-120"/>
              </a:rPr>
              <a:t>單位:新台幣</a:t>
            </a:r>
            <a:r>
              <a:rPr dirty="0">
                <a:latin typeface="微軟正黑體" panose="020B0604030504040204" pitchFamily="34" charset="-120"/>
                <a:ea typeface="微軟正黑體" panose="020B0604030504040204" pitchFamily="34" charset="-120"/>
              </a:rPr>
              <a:t>/</a:t>
            </a:r>
            <a:r>
              <a:rPr dirty="0" err="1">
                <a:latin typeface="微軟正黑體" panose="020B0604030504040204" pitchFamily="34" charset="-120"/>
                <a:ea typeface="微軟正黑體" panose="020B0604030504040204" pitchFamily="34" charset="-120"/>
              </a:rPr>
              <a:t>千元</a:t>
            </a:r>
            <a:endParaRPr sz="1200" b="0" dirty="0">
              <a:latin typeface="微軟正黑體" panose="020B0604030504040204" pitchFamily="34" charset="-120"/>
              <a:ea typeface="微軟正黑體" panose="020B0604030504040204" pitchFamily="34" charset="-120"/>
              <a:cs typeface="Times"/>
              <a:sym typeface="Times"/>
            </a:endParaRPr>
          </a:p>
        </p:txBody>
      </p:sp>
      <p:graphicFrame>
        <p:nvGraphicFramePr>
          <p:cNvPr id="3" name="表格 2"/>
          <p:cNvGraphicFramePr>
            <a:graphicFrameLocks noGrp="1"/>
          </p:cNvGraphicFramePr>
          <p:nvPr>
            <p:extLst>
              <p:ext uri="{D42A27DB-BD31-4B8C-83A1-F6EECF244321}">
                <p14:modId xmlns:p14="http://schemas.microsoft.com/office/powerpoint/2010/main" val="3373874700"/>
              </p:ext>
            </p:extLst>
          </p:nvPr>
        </p:nvGraphicFramePr>
        <p:xfrm>
          <a:off x="1276180" y="6878199"/>
          <a:ext cx="13703639" cy="1845670"/>
        </p:xfrm>
        <a:graphic>
          <a:graphicData uri="http://schemas.openxmlformats.org/drawingml/2006/table">
            <a:tbl>
              <a:tblPr>
                <a:tableStyleId>{5940675A-B579-460E-94D1-54222C63F5DA}</a:tableStyleId>
              </a:tblPr>
              <a:tblGrid>
                <a:gridCol w="2409568">
                  <a:extLst>
                    <a:ext uri="{9D8B030D-6E8A-4147-A177-3AD203B41FA5}">
                      <a16:colId xmlns:a16="http://schemas.microsoft.com/office/drawing/2014/main" val="20000"/>
                    </a:ext>
                  </a:extLst>
                </a:gridCol>
                <a:gridCol w="2810866">
                  <a:extLst>
                    <a:ext uri="{9D8B030D-6E8A-4147-A177-3AD203B41FA5}">
                      <a16:colId xmlns:a16="http://schemas.microsoft.com/office/drawing/2014/main" val="20001"/>
                    </a:ext>
                  </a:extLst>
                </a:gridCol>
                <a:gridCol w="2799101">
                  <a:extLst>
                    <a:ext uri="{9D8B030D-6E8A-4147-A177-3AD203B41FA5}">
                      <a16:colId xmlns:a16="http://schemas.microsoft.com/office/drawing/2014/main" val="20002"/>
                    </a:ext>
                  </a:extLst>
                </a:gridCol>
                <a:gridCol w="2829698">
                  <a:extLst>
                    <a:ext uri="{9D8B030D-6E8A-4147-A177-3AD203B41FA5}">
                      <a16:colId xmlns:a16="http://schemas.microsoft.com/office/drawing/2014/main" val="20003"/>
                    </a:ext>
                  </a:extLst>
                </a:gridCol>
                <a:gridCol w="2854406">
                  <a:extLst>
                    <a:ext uri="{9D8B030D-6E8A-4147-A177-3AD203B41FA5}">
                      <a16:colId xmlns:a16="http://schemas.microsoft.com/office/drawing/2014/main" val="20004"/>
                    </a:ext>
                  </a:extLst>
                </a:gridCol>
              </a:tblGrid>
              <a:tr h="369134">
                <a:tc>
                  <a:txBody>
                    <a:bodyPr/>
                    <a:lstStyle/>
                    <a:p>
                      <a:pPr algn="ctr" fontAlgn="ctr"/>
                      <a:r>
                        <a:rPr lang="zh-TW" altLang="en-US" sz="1800" u="none" strike="noStrike" dirty="0">
                          <a:effectLst/>
                        </a:rPr>
                        <a:t>　</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u="none" strike="noStrike" dirty="0">
                          <a:effectLst/>
                        </a:rPr>
                        <a:t>2023</a:t>
                      </a:r>
                      <a:r>
                        <a:rPr lang="zh-TW" altLang="en-US" sz="1800" u="none" strike="noStrike" dirty="0">
                          <a:effectLst/>
                        </a:rPr>
                        <a:t>年</a:t>
                      </a:r>
                      <a:r>
                        <a:rPr lang="en-US" altLang="zh-TW" sz="1800" u="none" strike="noStrike" dirty="0">
                          <a:effectLst/>
                        </a:rPr>
                        <a:t>9</a:t>
                      </a:r>
                      <a:r>
                        <a:rPr lang="zh-TW" altLang="en-US" sz="1800" u="none" strike="noStrike" dirty="0">
                          <a:effectLst/>
                        </a:rPr>
                        <a:t>月</a:t>
                      </a:r>
                      <a:r>
                        <a:rPr lang="en-US" altLang="zh-TW" sz="1800" u="none" strike="noStrike" dirty="0">
                          <a:effectLst/>
                        </a:rPr>
                        <a:t>30</a:t>
                      </a:r>
                      <a:r>
                        <a:rPr lang="zh-TW" altLang="en-US" sz="1800" u="none" strike="noStrike" dirty="0">
                          <a:effectLst/>
                        </a:rPr>
                        <a:t>日</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u="none" strike="noStrike" dirty="0">
                          <a:effectLst/>
                        </a:rPr>
                        <a:t>2022</a:t>
                      </a:r>
                      <a:r>
                        <a:rPr lang="zh-TW" altLang="en-US" sz="1800" u="none" strike="noStrike" dirty="0">
                          <a:effectLst/>
                        </a:rPr>
                        <a:t>年</a:t>
                      </a:r>
                      <a:r>
                        <a:rPr lang="en-US" altLang="zh-TW" sz="1800" u="none" strike="noStrike" dirty="0">
                          <a:effectLst/>
                        </a:rPr>
                        <a:t>9</a:t>
                      </a:r>
                      <a:r>
                        <a:rPr lang="zh-TW" altLang="en-US" sz="1800" u="none" strike="noStrike" dirty="0">
                          <a:effectLst/>
                        </a:rPr>
                        <a:t>月</a:t>
                      </a:r>
                      <a:r>
                        <a:rPr lang="en-US" altLang="zh-TW" sz="1800" u="none" strike="noStrike" dirty="0">
                          <a:effectLst/>
                        </a:rPr>
                        <a:t>30</a:t>
                      </a:r>
                      <a:r>
                        <a:rPr lang="zh-TW" altLang="en-US" sz="1800" u="none" strike="noStrike" dirty="0">
                          <a:effectLst/>
                        </a:rPr>
                        <a:t>日</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u="none" strike="noStrike">
                          <a:effectLst/>
                        </a:rPr>
                        <a:t>2022</a:t>
                      </a:r>
                      <a:r>
                        <a:rPr lang="zh-TW" altLang="en-US" sz="1800" u="none" strike="noStrike">
                          <a:effectLst/>
                        </a:rPr>
                        <a:t>年</a:t>
                      </a:r>
                      <a:r>
                        <a:rPr lang="en-US" altLang="zh-TW" sz="1800" u="none" strike="noStrike">
                          <a:effectLst/>
                        </a:rPr>
                        <a:t>12</a:t>
                      </a:r>
                      <a:r>
                        <a:rPr lang="zh-TW" altLang="en-US" sz="1800" u="none" strike="noStrike">
                          <a:effectLst/>
                        </a:rPr>
                        <a:t>月</a:t>
                      </a:r>
                      <a:r>
                        <a:rPr lang="en-US" altLang="zh-TW" sz="1800" u="none" strike="noStrike">
                          <a:effectLst/>
                        </a:rPr>
                        <a:t>31</a:t>
                      </a:r>
                      <a:r>
                        <a:rPr lang="zh-TW" altLang="en-US" sz="1800" u="none" strike="noStrike">
                          <a:effectLst/>
                        </a:rPr>
                        <a:t>日</a:t>
                      </a:r>
                      <a:endParaRPr lang="zh-TW" altLang="en-US" sz="1800" b="1"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1800" u="none" strike="noStrike" dirty="0">
                          <a:effectLst/>
                        </a:rPr>
                        <a:t>2021</a:t>
                      </a:r>
                      <a:r>
                        <a:rPr lang="zh-TW" altLang="en-US" sz="1800" u="none" strike="noStrike" dirty="0">
                          <a:effectLst/>
                        </a:rPr>
                        <a:t>年</a:t>
                      </a:r>
                      <a:r>
                        <a:rPr lang="en-US" altLang="zh-TW" sz="1800" u="none" strike="noStrike" dirty="0">
                          <a:effectLst/>
                        </a:rPr>
                        <a:t>12</a:t>
                      </a:r>
                      <a:r>
                        <a:rPr lang="zh-TW" altLang="en-US" sz="1800" u="none" strike="noStrike" dirty="0">
                          <a:effectLst/>
                        </a:rPr>
                        <a:t>月</a:t>
                      </a:r>
                      <a:r>
                        <a:rPr lang="en-US" altLang="zh-TW" sz="1800" u="none" strike="noStrike" dirty="0">
                          <a:effectLst/>
                        </a:rPr>
                        <a:t>31</a:t>
                      </a:r>
                      <a:r>
                        <a:rPr lang="zh-TW" altLang="en-US" sz="1800" u="none" strike="noStrike" dirty="0">
                          <a:effectLst/>
                        </a:rPr>
                        <a:t>日</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extLst>
                  <a:ext uri="{0D108BD9-81ED-4DB2-BD59-A6C34878D82A}">
                    <a16:rowId xmlns:a16="http://schemas.microsoft.com/office/drawing/2014/main" val="10000"/>
                  </a:ext>
                </a:extLst>
              </a:tr>
              <a:tr h="369134">
                <a:tc>
                  <a:txBody>
                    <a:bodyPr/>
                    <a:lstStyle/>
                    <a:p>
                      <a:pPr algn="ctr" fontAlgn="ctr"/>
                      <a:r>
                        <a:rPr lang="zh-TW" altLang="en-US" sz="1800" u="none" strike="noStrike" dirty="0">
                          <a:effectLst/>
                        </a:rPr>
                        <a:t>流動比率</a:t>
                      </a:r>
                      <a:r>
                        <a:rPr lang="en-US" altLang="zh-TW" sz="1800" u="none" strike="noStrike" dirty="0">
                          <a:effectLst/>
                        </a:rPr>
                        <a:t>(%)</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126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ctr" defTabSz="550332" rtl="0" fontAlgn="ctr" latinLnBrk="0">
                        <a:lnSpc>
                          <a:spcPct val="100000"/>
                        </a:lnSpc>
                        <a:spcBef>
                          <a:spcPts val="0"/>
                        </a:spcBef>
                        <a:spcAft>
                          <a:spcPts val="0"/>
                        </a:spcAft>
                        <a:buClrTx/>
                        <a:buSzTx/>
                        <a:buFontTx/>
                        <a:buNone/>
                        <a:tabLst/>
                      </a:pPr>
                      <a:r>
                        <a:rPr lang="zh-TW" sz="1800" b="0" u="none" strike="noStrike" cap="none" spc="0" baseline="0" dirty="0">
                          <a:solidFill>
                            <a:schemeClr val="dk1"/>
                          </a:solidFill>
                          <a:effectLst/>
                          <a:uFillTx/>
                          <a:sym typeface="Helvetica Neue Light"/>
                        </a:rPr>
                        <a:t>　</a:t>
                      </a:r>
                      <a:r>
                        <a:rPr lang="en-US" sz="1800" b="0" u="none" strike="noStrike" cap="none" spc="0" baseline="0" dirty="0">
                          <a:solidFill>
                            <a:schemeClr val="dk1"/>
                          </a:solidFill>
                          <a:effectLst/>
                          <a:uFillTx/>
                          <a:sym typeface="Helvetica Neue Light"/>
                        </a:rPr>
                        <a:t>208</a:t>
                      </a:r>
                      <a:endParaRPr lang="zh-TW" sz="1800" b="0" i="0" u="none" strike="noStrike" cap="none" spc="0" baseline="0" dirty="0">
                        <a:solidFill>
                          <a:schemeClr val="dk1"/>
                        </a:solidFill>
                        <a:effectLst/>
                        <a:uFillTx/>
                        <a:latin typeface="微軟正黑體" panose="020B0604030504040204" pitchFamily="34" charset="-120"/>
                        <a:ea typeface="微軟正黑體" panose="020B0604030504040204" pitchFamily="34" charset="-120"/>
                        <a:cs typeface="+mn-cs"/>
                        <a:sym typeface="Helvetica Neue Light"/>
                      </a:endParaRPr>
                    </a:p>
                  </a:txBody>
                  <a:tcPr marL="17780" marR="17780" marT="0" marB="0" anchor="ctr"/>
                </a:tc>
                <a:tc>
                  <a:txBody>
                    <a:bodyPr/>
                    <a:lstStyle/>
                    <a:p>
                      <a:pPr algn="ctr" fontAlgn="ctr"/>
                      <a:r>
                        <a:rPr lang="en-US" altLang="zh-TW" sz="1800" u="none" strike="noStrike" dirty="0">
                          <a:effectLst/>
                        </a:rPr>
                        <a:t>218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153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1"/>
                  </a:ext>
                </a:extLst>
              </a:tr>
              <a:tr h="369134">
                <a:tc>
                  <a:txBody>
                    <a:bodyPr/>
                    <a:lstStyle/>
                    <a:p>
                      <a:pPr algn="ctr" fontAlgn="ctr"/>
                      <a:r>
                        <a:rPr lang="zh-TW" altLang="en-US" sz="1800" u="none" strike="noStrike" dirty="0">
                          <a:effectLst/>
                        </a:rPr>
                        <a:t>負債率</a:t>
                      </a:r>
                      <a:r>
                        <a:rPr lang="en-US" altLang="zh-TW" sz="1800" u="none" strike="noStrike" dirty="0">
                          <a:effectLst/>
                        </a:rPr>
                        <a:t>(%)</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55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ctr" defTabSz="550332" rtl="0" fontAlgn="ctr" latinLnBrk="0">
                        <a:lnSpc>
                          <a:spcPct val="100000"/>
                        </a:lnSpc>
                        <a:spcBef>
                          <a:spcPts val="0"/>
                        </a:spcBef>
                        <a:spcAft>
                          <a:spcPts val="0"/>
                        </a:spcAft>
                        <a:buClrTx/>
                        <a:buSzTx/>
                        <a:buFontTx/>
                        <a:buNone/>
                        <a:tabLst/>
                      </a:pPr>
                      <a:r>
                        <a:rPr lang="zh-TW" sz="1800" b="0" u="none" strike="noStrike" cap="none" spc="0" baseline="0" dirty="0">
                          <a:solidFill>
                            <a:schemeClr val="dk1"/>
                          </a:solidFill>
                          <a:effectLst/>
                          <a:uFillTx/>
                          <a:sym typeface="Helvetica Neue Light"/>
                        </a:rPr>
                        <a:t>　</a:t>
                      </a:r>
                      <a:r>
                        <a:rPr lang="en-US" sz="1800" b="0" u="none" strike="noStrike" cap="none" spc="0" baseline="0" dirty="0">
                          <a:solidFill>
                            <a:schemeClr val="dk1"/>
                          </a:solidFill>
                          <a:effectLst/>
                          <a:uFillTx/>
                          <a:sym typeface="Helvetica Neue Light"/>
                        </a:rPr>
                        <a:t>48</a:t>
                      </a:r>
                      <a:endParaRPr lang="zh-TW" sz="1800" b="0" i="0" u="none" strike="noStrike" cap="none" spc="0" baseline="0" dirty="0">
                        <a:solidFill>
                          <a:schemeClr val="dk1"/>
                        </a:solidFill>
                        <a:effectLst/>
                        <a:uFillTx/>
                        <a:latin typeface="微軟正黑體" panose="020B0604030504040204" pitchFamily="34" charset="-120"/>
                        <a:ea typeface="微軟正黑體" panose="020B0604030504040204" pitchFamily="34" charset="-120"/>
                        <a:cs typeface="+mn-cs"/>
                        <a:sym typeface="Helvetica Neue Light"/>
                      </a:endParaRPr>
                    </a:p>
                  </a:txBody>
                  <a:tcPr marL="17780" marR="17780" marT="0" marB="0" anchor="ctr"/>
                </a:tc>
                <a:tc>
                  <a:txBody>
                    <a:bodyPr/>
                    <a:lstStyle/>
                    <a:p>
                      <a:pPr algn="ctr" fontAlgn="ctr"/>
                      <a:r>
                        <a:rPr lang="en-US" altLang="zh-TW" sz="1800" u="none" strike="noStrike">
                          <a:effectLst/>
                        </a:rPr>
                        <a:t>45 </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53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2"/>
                  </a:ext>
                </a:extLst>
              </a:tr>
              <a:tr h="369134">
                <a:tc>
                  <a:txBody>
                    <a:bodyPr/>
                    <a:lstStyle/>
                    <a:p>
                      <a:pPr algn="ctr" fontAlgn="ctr"/>
                      <a:r>
                        <a:rPr lang="zh-TW" altLang="en-US" sz="1800" u="none" strike="noStrike" dirty="0">
                          <a:effectLst/>
                        </a:rPr>
                        <a:t>應收帳款周轉天數</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108</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ctr" defTabSz="550332" rtl="0" fontAlgn="ctr" latinLnBrk="0">
                        <a:lnSpc>
                          <a:spcPct val="100000"/>
                        </a:lnSpc>
                        <a:spcBef>
                          <a:spcPts val="0"/>
                        </a:spcBef>
                        <a:spcAft>
                          <a:spcPts val="0"/>
                        </a:spcAft>
                        <a:buClrTx/>
                        <a:buSzTx/>
                        <a:buFontTx/>
                        <a:buNone/>
                        <a:tabLst/>
                      </a:pPr>
                      <a:r>
                        <a:rPr lang="zh-TW" sz="1800" b="0" u="none" strike="noStrike" cap="none" spc="0" baseline="0" dirty="0">
                          <a:solidFill>
                            <a:schemeClr val="dk1"/>
                          </a:solidFill>
                          <a:effectLst/>
                          <a:uFillTx/>
                          <a:sym typeface="Helvetica Neue Light"/>
                        </a:rPr>
                        <a:t>　</a:t>
                      </a:r>
                      <a:r>
                        <a:rPr lang="en-US" sz="1800" b="0" u="none" strike="noStrike" cap="none" spc="0" baseline="0" dirty="0">
                          <a:solidFill>
                            <a:schemeClr val="dk1"/>
                          </a:solidFill>
                          <a:effectLst/>
                          <a:uFillTx/>
                          <a:sym typeface="Helvetica Neue Light"/>
                        </a:rPr>
                        <a:t>108</a:t>
                      </a:r>
                      <a:endParaRPr lang="zh-TW" sz="1800" b="0" i="0" u="none" strike="noStrike" cap="none" spc="0" baseline="0" dirty="0">
                        <a:solidFill>
                          <a:schemeClr val="dk1"/>
                        </a:solidFill>
                        <a:effectLst/>
                        <a:uFillTx/>
                        <a:latin typeface="微軟正黑體" panose="020B0604030504040204" pitchFamily="34" charset="-120"/>
                        <a:ea typeface="微軟正黑體" panose="020B0604030504040204" pitchFamily="34" charset="-120"/>
                        <a:cs typeface="+mn-cs"/>
                        <a:sym typeface="Helvetica Neue Light"/>
                      </a:endParaRPr>
                    </a:p>
                  </a:txBody>
                  <a:tcPr marL="17780" marR="17780" marT="0" marB="0" anchor="ctr"/>
                </a:tc>
                <a:tc>
                  <a:txBody>
                    <a:bodyPr/>
                    <a:lstStyle/>
                    <a:p>
                      <a:pPr algn="ctr" fontAlgn="ctr"/>
                      <a:r>
                        <a:rPr lang="en-US" altLang="zh-TW" sz="1800" u="none" strike="noStrike">
                          <a:effectLst/>
                        </a:rPr>
                        <a:t>102</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78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3"/>
                  </a:ext>
                </a:extLst>
              </a:tr>
              <a:tr h="369134">
                <a:tc>
                  <a:txBody>
                    <a:bodyPr/>
                    <a:lstStyle/>
                    <a:p>
                      <a:pPr algn="ctr" fontAlgn="ctr"/>
                      <a:r>
                        <a:rPr lang="zh-TW" altLang="en-US" sz="1800" u="none" strike="noStrike" dirty="0">
                          <a:effectLst/>
                        </a:rPr>
                        <a:t>存貨周轉天數</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65</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ctr" defTabSz="550332" rtl="0" fontAlgn="ctr" latinLnBrk="0">
                        <a:lnSpc>
                          <a:spcPct val="100000"/>
                        </a:lnSpc>
                        <a:spcBef>
                          <a:spcPts val="0"/>
                        </a:spcBef>
                        <a:spcAft>
                          <a:spcPts val="0"/>
                        </a:spcAft>
                        <a:buClrTx/>
                        <a:buSzTx/>
                        <a:buFontTx/>
                        <a:buNone/>
                        <a:tabLst/>
                      </a:pPr>
                      <a:r>
                        <a:rPr lang="zh-TW" sz="1800" b="0" u="none" strike="noStrike" cap="none" spc="0" baseline="0" dirty="0">
                          <a:solidFill>
                            <a:schemeClr val="dk1"/>
                          </a:solidFill>
                          <a:effectLst/>
                          <a:uFillTx/>
                          <a:sym typeface="Helvetica Neue Light"/>
                        </a:rPr>
                        <a:t>　</a:t>
                      </a:r>
                      <a:r>
                        <a:rPr lang="en-US" sz="1800" b="0" u="none" strike="noStrike" cap="none" spc="0" baseline="0" dirty="0">
                          <a:solidFill>
                            <a:schemeClr val="dk1"/>
                          </a:solidFill>
                          <a:effectLst/>
                          <a:uFillTx/>
                          <a:sym typeface="Helvetica Neue Light"/>
                        </a:rPr>
                        <a:t>74</a:t>
                      </a:r>
                      <a:endParaRPr lang="zh-TW" sz="1800" b="0" i="0" u="none" strike="noStrike" cap="none" spc="0" baseline="0" dirty="0">
                        <a:solidFill>
                          <a:schemeClr val="dk1"/>
                        </a:solidFill>
                        <a:effectLst/>
                        <a:uFillTx/>
                        <a:latin typeface="微軟正黑體" panose="020B0604030504040204" pitchFamily="34" charset="-120"/>
                        <a:ea typeface="微軟正黑體" panose="020B0604030504040204" pitchFamily="34" charset="-120"/>
                        <a:cs typeface="+mn-cs"/>
                        <a:sym typeface="Helvetica Neue Light"/>
                      </a:endParaRPr>
                    </a:p>
                  </a:txBody>
                  <a:tcPr marL="17780" marR="17780" marT="0" marB="0" anchor="ctr"/>
                </a:tc>
                <a:tc>
                  <a:txBody>
                    <a:bodyPr/>
                    <a:lstStyle/>
                    <a:p>
                      <a:pPr algn="ctr" fontAlgn="ctr"/>
                      <a:r>
                        <a:rPr lang="en-US" altLang="zh-TW" sz="1800" u="none" strike="noStrike">
                          <a:effectLst/>
                        </a:rPr>
                        <a:t>76</a:t>
                      </a:r>
                      <a:endParaRPr lang="en-US" altLang="zh-TW" sz="18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en-US" altLang="zh-TW" sz="1800" u="none" strike="noStrike" dirty="0">
                          <a:effectLst/>
                        </a:rPr>
                        <a:t>51 </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 name="AdobeStock_320393696.jpeg" descr="AdobeStock_320393696.jpeg"/>
          <p:cNvPicPr>
            <a:picLocks noChangeAspect="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a:xfrm rot="20634620">
            <a:off x="-249715" y="-2184369"/>
            <a:ext cx="16747742" cy="8389912"/>
          </a:xfrm>
          <a:custGeom>
            <a:avLst/>
            <a:gdLst/>
            <a:ahLst/>
            <a:cxnLst>
              <a:cxn ang="0">
                <a:pos x="wd2" y="hd2"/>
              </a:cxn>
              <a:cxn ang="5400000">
                <a:pos x="wd2" y="hd2"/>
              </a:cxn>
              <a:cxn ang="10800000">
                <a:pos x="wd2" y="hd2"/>
              </a:cxn>
              <a:cxn ang="16200000">
                <a:pos x="wd2" y="hd2"/>
              </a:cxn>
            </a:cxnLst>
            <a:rect l="0" t="0" r="r" b="b"/>
            <a:pathLst>
              <a:path w="21600" h="21600" extrusionOk="0">
                <a:moveTo>
                  <a:pt x="1455" y="0"/>
                </a:moveTo>
                <a:lnTo>
                  <a:pt x="0" y="10039"/>
                </a:lnTo>
                <a:lnTo>
                  <a:pt x="20145" y="21600"/>
                </a:lnTo>
                <a:lnTo>
                  <a:pt x="21600" y="11561"/>
                </a:lnTo>
                <a:lnTo>
                  <a:pt x="1455" y="0"/>
                </a:lnTo>
                <a:close/>
              </a:path>
            </a:pathLst>
          </a:custGeom>
          <a:ln w="3175">
            <a:miter lim="400000"/>
          </a:ln>
        </p:spPr>
      </p:pic>
      <p:pic>
        <p:nvPicPr>
          <p:cNvPr id="875" name="圖片 7" descr="圖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34795" y="8548705"/>
            <a:ext cx="822667" cy="332015"/>
          </a:xfrm>
          <a:prstGeom prst="rect">
            <a:avLst/>
          </a:prstGeom>
          <a:ln w="3175">
            <a:miter lim="400000"/>
          </a:ln>
        </p:spPr>
      </p:pic>
      <p:sp>
        <p:nvSpPr>
          <p:cNvPr id="876" name="Contact JEM"/>
          <p:cNvSpPr txBox="1"/>
          <p:nvPr/>
        </p:nvSpPr>
        <p:spPr>
          <a:xfrm>
            <a:off x="2742789" y="3456999"/>
            <a:ext cx="10762734" cy="13542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8" tIns="60958" rIns="60958" bIns="60958">
            <a:spAutoFit/>
          </a:bodyPr>
          <a:lstStyle>
            <a:lvl1pPr algn="l" defTabSz="1219200">
              <a:defRPr sz="6000">
                <a:solidFill>
                  <a:srgbClr val="FFFFFF"/>
                </a:solidFill>
              </a:defRPr>
            </a:lvl1pPr>
          </a:lstStyle>
          <a:p>
            <a:r>
              <a:rPr lang="en-US" altLang="zh-TW" sz="8000" dirty="0">
                <a:solidFill>
                  <a:srgbClr val="3509F1"/>
                </a:solidFill>
                <a:latin typeface="微軟正黑體" panose="020B0604030504040204" pitchFamily="34" charset="-120"/>
                <a:ea typeface="微軟正黑體" panose="020B0604030504040204" pitchFamily="34" charset="-120"/>
              </a:rPr>
              <a:t>3. </a:t>
            </a:r>
            <a:r>
              <a:rPr lang="zh-TW" altLang="en-US" sz="8000" dirty="0">
                <a:solidFill>
                  <a:srgbClr val="3509F1"/>
                </a:solidFill>
                <a:latin typeface="微軟正黑體" panose="020B0604030504040204" pitchFamily="34" charset="-120"/>
                <a:ea typeface="微軟正黑體" panose="020B0604030504040204" pitchFamily="34" charset="-120"/>
              </a:rPr>
              <a:t>核心優勢＆產品發展</a:t>
            </a:r>
          </a:p>
        </p:txBody>
      </p:sp>
    </p:spTree>
    <p:extLst>
      <p:ext uri="{BB962C8B-B14F-4D97-AF65-F5344CB8AC3E}">
        <p14:creationId xmlns:p14="http://schemas.microsoft.com/office/powerpoint/2010/main" val="2428300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Google Shape;149;p5"/>
          <p:cNvSpPr/>
          <p:nvPr/>
        </p:nvSpPr>
        <p:spPr>
          <a:xfrm>
            <a:off x="1085714" y="1571460"/>
            <a:ext cx="15628784" cy="1"/>
          </a:xfrm>
          <a:prstGeom prst="line">
            <a:avLst/>
          </a:prstGeom>
          <a:ln>
            <a:solidFill>
              <a:srgbClr val="5E5E5E"/>
            </a:solidFill>
          </a:ln>
        </p:spPr>
        <p:txBody>
          <a:bodyPr lIns="45719" rIns="45719"/>
          <a:lstStyle/>
          <a:p>
            <a:pPr defTabSz="914400">
              <a:defRPr sz="1400">
                <a:solidFill>
                  <a:srgbClr val="000000"/>
                </a:solidFill>
                <a:latin typeface="Arial"/>
                <a:ea typeface="Arial"/>
                <a:cs typeface="Arial"/>
                <a:sym typeface="Arial"/>
              </a:defRPr>
            </a:pPr>
            <a:endParaRPr/>
          </a:p>
        </p:txBody>
      </p:sp>
      <p:sp>
        <p:nvSpPr>
          <p:cNvPr id="386" name="Google Shape;150;p5"/>
          <p:cNvSpPr/>
          <p:nvPr/>
        </p:nvSpPr>
        <p:spPr>
          <a:xfrm>
            <a:off x="882515" y="1471450"/>
            <a:ext cx="203203" cy="203202"/>
          </a:xfrm>
          <a:prstGeom prst="ellipse">
            <a:avLst/>
          </a:prstGeom>
          <a:solidFill>
            <a:srgbClr val="2D6AB2"/>
          </a:solidFill>
          <a:ln w="12700">
            <a:miter lim="400000"/>
          </a:ln>
        </p:spPr>
        <p:txBody>
          <a:bodyPr lIns="45719" rIns="45719" anchor="ctr"/>
          <a:lstStyle/>
          <a:p>
            <a:pPr defTabSz="914400">
              <a:defRPr sz="2000" b="1">
                <a:solidFill>
                  <a:srgbClr val="000000"/>
                </a:solidFill>
                <a:latin typeface="+mn-lt"/>
                <a:ea typeface="+mn-ea"/>
                <a:cs typeface="+mn-cs"/>
                <a:sym typeface="Helvetica Neue"/>
              </a:defRPr>
            </a:pPr>
            <a:endParaRPr/>
          </a:p>
        </p:txBody>
      </p:sp>
      <p:pic>
        <p:nvPicPr>
          <p:cNvPr id="387" name="Google Shape;151;p5" descr="Google Shape;151;p5"/>
          <p:cNvPicPr>
            <a:picLocks noChangeAspect="1"/>
          </p:cNvPicPr>
          <p:nvPr/>
        </p:nvPicPr>
        <p:blipFill>
          <a:blip r:embed="rId3"/>
          <a:stretch>
            <a:fillRect/>
          </a:stretch>
        </p:blipFill>
        <p:spPr>
          <a:xfrm>
            <a:off x="15134795" y="8548705"/>
            <a:ext cx="822668" cy="332016"/>
          </a:xfrm>
          <a:prstGeom prst="rect">
            <a:avLst/>
          </a:prstGeom>
          <a:ln w="12700">
            <a:miter lim="400000"/>
          </a:ln>
        </p:spPr>
      </p:pic>
      <p:pic>
        <p:nvPicPr>
          <p:cNvPr id="388" name="圖片 5" descr="圖片 5"/>
          <p:cNvPicPr>
            <a:picLocks noChangeAspect="1"/>
          </p:cNvPicPr>
          <p:nvPr/>
        </p:nvPicPr>
        <p:blipFill>
          <a:blip r:embed="rId4"/>
          <a:srcRect l="3461" r="3620"/>
          <a:stretch>
            <a:fillRect/>
          </a:stretch>
        </p:blipFill>
        <p:spPr>
          <a:xfrm>
            <a:off x="10681324" y="1765518"/>
            <a:ext cx="3908343" cy="2930662"/>
          </a:xfrm>
          <a:prstGeom prst="rect">
            <a:avLst/>
          </a:prstGeom>
          <a:ln w="12700">
            <a:miter lim="400000"/>
          </a:ln>
          <a:effectLst>
            <a:outerShdw blurRad="190500" rotWithShape="0">
              <a:srgbClr val="000000">
                <a:alpha val="70000"/>
              </a:srgbClr>
            </a:outerShdw>
          </a:effectLst>
        </p:spPr>
      </p:pic>
      <p:pic>
        <p:nvPicPr>
          <p:cNvPr id="389" name="圖片 6" descr="圖片 6"/>
          <p:cNvPicPr>
            <a:picLocks noChangeAspect="1"/>
          </p:cNvPicPr>
          <p:nvPr/>
        </p:nvPicPr>
        <p:blipFill>
          <a:blip r:embed="rId5"/>
          <a:stretch>
            <a:fillRect/>
          </a:stretch>
        </p:blipFill>
        <p:spPr>
          <a:xfrm>
            <a:off x="10788085" y="5394025"/>
            <a:ext cx="3886692" cy="2930662"/>
          </a:xfrm>
          <a:prstGeom prst="rect">
            <a:avLst/>
          </a:prstGeom>
          <a:ln w="12700">
            <a:miter lim="400000"/>
          </a:ln>
          <a:effectLst>
            <a:outerShdw blurRad="190500" rotWithShape="0">
              <a:srgbClr val="000000">
                <a:alpha val="70000"/>
              </a:srgbClr>
            </a:outerShdw>
          </a:effectLst>
        </p:spPr>
      </p:pic>
      <p:sp>
        <p:nvSpPr>
          <p:cNvPr id="402" name="矩形 12"/>
          <p:cNvSpPr txBox="1"/>
          <p:nvPr/>
        </p:nvSpPr>
        <p:spPr>
          <a:xfrm>
            <a:off x="1908899" y="7720664"/>
            <a:ext cx="7214782"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defTabSz="914400">
              <a:buFont typeface="Arial" panose="020B0604020202020204" pitchFamily="34" charset="0"/>
              <a:buChar char="•"/>
              <a:defRPr sz="2400">
                <a:solidFill>
                  <a:srgbClr val="000000"/>
                </a:solidFill>
              </a:defRPr>
            </a:pPr>
            <a:r>
              <a:rPr dirty="0"/>
              <a:t>JET land area total is </a:t>
            </a:r>
            <a:r>
              <a:rPr lang="en-US" dirty="0"/>
              <a:t>35</a:t>
            </a:r>
            <a:r>
              <a:rPr dirty="0"/>
              <a:t> RAI (</a:t>
            </a:r>
            <a:r>
              <a:rPr lang="en-US" dirty="0"/>
              <a:t>56,</a:t>
            </a:r>
            <a:r>
              <a:rPr dirty="0"/>
              <a:t>000 m</a:t>
            </a:r>
            <a:r>
              <a:rPr baseline="30000" dirty="0"/>
              <a:t>2</a:t>
            </a:r>
            <a:r>
              <a:rPr dirty="0"/>
              <a:t>) </a:t>
            </a:r>
            <a:endParaRPr lang="en-US" dirty="0"/>
          </a:p>
          <a:p>
            <a:pPr marL="342900" indent="-342900" defTabSz="914400">
              <a:buFont typeface="Arial" panose="020B0604020202020204" pitchFamily="34" charset="0"/>
              <a:buChar char="•"/>
              <a:defRPr sz="2400">
                <a:solidFill>
                  <a:srgbClr val="000000"/>
                </a:solidFill>
              </a:defRPr>
            </a:pPr>
            <a:r>
              <a:rPr dirty="0"/>
              <a:t>Labor qty: </a:t>
            </a:r>
            <a:r>
              <a:rPr lang="en-US" altLang="zh-TW" dirty="0"/>
              <a:t>1000</a:t>
            </a:r>
            <a:endParaRPr dirty="0"/>
          </a:p>
        </p:txBody>
      </p:sp>
      <p:sp>
        <p:nvSpPr>
          <p:cNvPr id="403" name="JEM | 建舜電- 全球佈局"/>
          <p:cNvSpPr txBox="1"/>
          <p:nvPr/>
        </p:nvSpPr>
        <p:spPr>
          <a:xfrm>
            <a:off x="1171334" y="652929"/>
            <a:ext cx="6685449" cy="918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defRPr sz="4800" b="1">
                <a:solidFill>
                  <a:srgbClr val="11249F"/>
                </a:solidFill>
              </a:defRPr>
            </a:pPr>
            <a:r>
              <a:rPr>
                <a:latin typeface="+mn-lt"/>
                <a:ea typeface="+mn-ea"/>
                <a:cs typeface="+mn-cs"/>
                <a:sym typeface="Helvetica Neue"/>
              </a:rPr>
              <a:t>JEM | </a:t>
            </a:r>
            <a:r>
              <a:rPr b="0">
                <a:latin typeface="+mn-lt"/>
                <a:ea typeface="+mn-ea"/>
                <a:cs typeface="+mn-cs"/>
                <a:sym typeface="Helvetica Neue"/>
              </a:rPr>
              <a:t>建舜電- 全球佈局 </a:t>
            </a:r>
          </a:p>
        </p:txBody>
      </p:sp>
      <p:graphicFrame>
        <p:nvGraphicFramePr>
          <p:cNvPr id="4" name="Diagram 3">
            <a:extLst>
              <a:ext uri="{FF2B5EF4-FFF2-40B4-BE49-F238E27FC236}">
                <a16:creationId xmlns:a16="http://schemas.microsoft.com/office/drawing/2014/main" id="{66AC2DAA-6C30-A817-3C88-47C6ADDD6309}"/>
              </a:ext>
            </a:extLst>
          </p:cNvPr>
          <p:cNvGraphicFramePr/>
          <p:nvPr>
            <p:extLst>
              <p:ext uri="{D42A27DB-BD31-4B8C-83A1-F6EECF244321}">
                <p14:modId xmlns:p14="http://schemas.microsoft.com/office/powerpoint/2010/main" val="3355646705"/>
              </p:ext>
            </p:extLst>
          </p:nvPr>
        </p:nvGraphicFramePr>
        <p:xfrm>
          <a:off x="904597" y="2079724"/>
          <a:ext cx="8778148" cy="5085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373E7226-9F65-8D56-708D-38DC9CA7EAAC}"/>
              </a:ext>
            </a:extLst>
          </p:cNvPr>
          <p:cNvSpPr txBox="1"/>
          <p:nvPr/>
        </p:nvSpPr>
        <p:spPr>
          <a:xfrm>
            <a:off x="1544320" y="3155640"/>
            <a:ext cx="1056640" cy="5608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0" marR="0" indent="0" algn="ctr" defTabSz="1219200" rtl="0" fontAlgn="auto" latinLnBrk="0" hangingPunct="0">
              <a:lnSpc>
                <a:spcPct val="100000"/>
              </a:lnSpc>
              <a:spcBef>
                <a:spcPts val="0"/>
              </a:spcBef>
              <a:spcAft>
                <a:spcPts val="0"/>
              </a:spcAft>
              <a:buClrTx/>
              <a:buSzTx/>
              <a:buFontTx/>
              <a:buNone/>
              <a:tabLst/>
            </a:pPr>
            <a:r>
              <a:rPr kumimoji="0" lang="x-none" sz="3200" b="0" i="0" u="none" strike="noStrike" cap="none" spc="0" normalizeH="0" baseline="0" dirty="0">
                <a:ln>
                  <a:noFill/>
                </a:ln>
                <a:solidFill>
                  <a:schemeClr val="tx1">
                    <a:lumMod val="50000"/>
                  </a:schemeClr>
                </a:solidFill>
                <a:effectLst/>
                <a:uFillTx/>
                <a:latin typeface="+mj-lt"/>
                <a:ea typeface="+mj-ea"/>
                <a:cs typeface="+mj-cs"/>
                <a:sym typeface="Helvetica"/>
              </a:rPr>
              <a:t>服務</a:t>
            </a:r>
          </a:p>
        </p:txBody>
      </p:sp>
      <p:sp>
        <p:nvSpPr>
          <p:cNvPr id="6" name="TextBox 5">
            <a:extLst>
              <a:ext uri="{FF2B5EF4-FFF2-40B4-BE49-F238E27FC236}">
                <a16:creationId xmlns:a16="http://schemas.microsoft.com/office/drawing/2014/main" id="{C9858881-E11E-1EC4-8281-C052D397C840}"/>
              </a:ext>
            </a:extLst>
          </p:cNvPr>
          <p:cNvSpPr txBox="1"/>
          <p:nvPr/>
        </p:nvSpPr>
        <p:spPr>
          <a:xfrm>
            <a:off x="2072640" y="4622264"/>
            <a:ext cx="1056640" cy="5608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0" marR="0" indent="0" algn="ctr" defTabSz="1219200" rtl="0" fontAlgn="auto" latinLnBrk="0" hangingPunct="0">
              <a:lnSpc>
                <a:spcPct val="100000"/>
              </a:lnSpc>
              <a:spcBef>
                <a:spcPts val="0"/>
              </a:spcBef>
              <a:spcAft>
                <a:spcPts val="0"/>
              </a:spcAft>
              <a:buClrTx/>
              <a:buSzTx/>
              <a:buFontTx/>
              <a:buNone/>
              <a:tabLst/>
            </a:pPr>
            <a:r>
              <a:rPr lang="x-none" sz="3200" dirty="0">
                <a:solidFill>
                  <a:schemeClr val="tx1">
                    <a:lumMod val="50000"/>
                  </a:schemeClr>
                </a:solidFill>
              </a:rPr>
              <a:t>品質</a:t>
            </a:r>
            <a:endParaRPr kumimoji="0" lang="x-none" sz="3200" b="0" i="0" u="none" strike="noStrike" cap="none" spc="0" normalizeH="0" baseline="0" dirty="0">
              <a:ln>
                <a:noFill/>
              </a:ln>
              <a:solidFill>
                <a:schemeClr val="tx1">
                  <a:lumMod val="50000"/>
                </a:schemeClr>
              </a:solidFill>
              <a:effectLst/>
              <a:uFillTx/>
              <a:latin typeface="+mj-lt"/>
              <a:ea typeface="+mj-ea"/>
              <a:cs typeface="+mj-cs"/>
              <a:sym typeface="Helvetica"/>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9CC314-04CB-8D96-A5B3-4E3C1E963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2601" y="2084431"/>
            <a:ext cx="4789117" cy="2693352"/>
          </a:xfrm>
          <a:prstGeom prst="rect">
            <a:avLst/>
          </a:prstGeom>
        </p:spPr>
      </p:pic>
      <p:sp>
        <p:nvSpPr>
          <p:cNvPr id="768" name="JEM | Thailand Layout - Phase II"/>
          <p:cNvSpPr txBox="1">
            <a:spLocks noGrp="1"/>
          </p:cNvSpPr>
          <p:nvPr>
            <p:ph type="body" idx="21"/>
          </p:nvPr>
        </p:nvSpPr>
        <p:spPr>
          <a:xfrm>
            <a:off x="1171334" y="708719"/>
            <a:ext cx="6809019" cy="807055"/>
          </a:xfrm>
          <a:prstGeom prst="rect">
            <a:avLst/>
          </a:prstGeom>
        </p:spPr>
        <p:txBody>
          <a:bodyPr/>
          <a:lstStyle/>
          <a:p>
            <a:r>
              <a:rPr dirty="0">
                <a:latin typeface="+mn-lt"/>
                <a:ea typeface="+mn-ea"/>
                <a:cs typeface="+mn-cs"/>
                <a:sym typeface="Helvetica Neue"/>
              </a:rPr>
              <a:t>JEM | </a:t>
            </a:r>
            <a:r>
              <a:rPr lang="x-none" b="0" dirty="0">
                <a:latin typeface="+mn-lt"/>
                <a:ea typeface="+mn-ea"/>
                <a:cs typeface="+mn-cs"/>
                <a:sym typeface="Helvetica Neue"/>
              </a:rPr>
              <a:t>泰國廠</a:t>
            </a:r>
            <a:r>
              <a:rPr lang="zh-TW" altLang="en-US" b="0" dirty="0">
                <a:latin typeface="+mn-lt"/>
                <a:ea typeface="+mn-ea"/>
                <a:cs typeface="+mn-cs"/>
                <a:sym typeface="Helvetica Neue"/>
              </a:rPr>
              <a:t> </a:t>
            </a:r>
            <a:r>
              <a:rPr lang="en-US" altLang="zh-TW" b="0" dirty="0">
                <a:latin typeface="+mn-lt"/>
                <a:ea typeface="+mn-ea"/>
                <a:cs typeface="+mn-cs"/>
                <a:sym typeface="Helvetica Neue"/>
              </a:rPr>
              <a:t>–</a:t>
            </a:r>
            <a:r>
              <a:rPr lang="zh-TW" altLang="en-US" b="0" dirty="0">
                <a:latin typeface="+mn-lt"/>
                <a:ea typeface="+mn-ea"/>
                <a:cs typeface="+mn-cs"/>
                <a:sym typeface="Helvetica Neue"/>
              </a:rPr>
              <a:t> 二期建設</a:t>
            </a:r>
            <a:endParaRPr b="0" dirty="0">
              <a:latin typeface="+mn-lt"/>
              <a:ea typeface="+mn-ea"/>
              <a:cs typeface="+mn-cs"/>
              <a:sym typeface="Helvetica Neue"/>
            </a:endParaRPr>
          </a:p>
        </p:txBody>
      </p:sp>
      <p:sp>
        <p:nvSpPr>
          <p:cNvPr id="769" name="Plant C: 9,720m2…"/>
          <p:cNvSpPr/>
          <p:nvPr/>
        </p:nvSpPr>
        <p:spPr>
          <a:xfrm>
            <a:off x="12271074" y="5378482"/>
            <a:ext cx="3464494" cy="2175432"/>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lnTo>
                  <a:pt x="20339" y="0"/>
                </a:lnTo>
                <a:lnTo>
                  <a:pt x="21600" y="19014"/>
                </a:lnTo>
                <a:lnTo>
                  <a:pt x="805" y="21600"/>
                </a:lnTo>
                <a:lnTo>
                  <a:pt x="0" y="2608"/>
                </a:lnTo>
                <a:close/>
              </a:path>
            </a:pathLst>
          </a:custGeom>
          <a:solidFill>
            <a:srgbClr val="FFFFFF"/>
          </a:solidFill>
          <a:ln w="635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defTabSz="550332">
              <a:defRPr sz="2000">
                <a:solidFill>
                  <a:srgbClr val="535353"/>
                </a:solidFill>
              </a:defRPr>
            </a:pPr>
            <a:r>
              <a:t>Plant C: 9,720m</a:t>
            </a:r>
            <a:r>
              <a:rPr sz="1500" baseline="26666"/>
              <a:t>2</a:t>
            </a:r>
          </a:p>
          <a:p>
            <a:pPr algn="ctr" defTabSz="550332">
              <a:defRPr sz="2000">
                <a:solidFill>
                  <a:srgbClr val="535353"/>
                </a:solidFill>
              </a:defRPr>
            </a:pPr>
            <a:r>
              <a:t>(90mx54m x 2FL)</a:t>
            </a:r>
          </a:p>
        </p:txBody>
      </p:sp>
      <p:pic>
        <p:nvPicPr>
          <p:cNvPr id="770" name="WechatIMG3545.jpeg" descr="WechatIMG3545.jpeg"/>
          <p:cNvPicPr>
            <a:picLocks noChangeAspect="1"/>
          </p:cNvPicPr>
          <p:nvPr/>
        </p:nvPicPr>
        <p:blipFill>
          <a:blip r:embed="rId3"/>
          <a:stretch>
            <a:fillRect/>
          </a:stretch>
        </p:blipFill>
        <p:spPr>
          <a:xfrm>
            <a:off x="580720" y="2064450"/>
            <a:ext cx="5427006" cy="3052691"/>
          </a:xfrm>
          <a:prstGeom prst="rect">
            <a:avLst/>
          </a:prstGeom>
          <a:ln w="12700">
            <a:miter lim="400000"/>
          </a:ln>
        </p:spPr>
      </p:pic>
      <p:pic>
        <p:nvPicPr>
          <p:cNvPr id="771" name="Screenshot 2023-04-25 at 18.50.51.png" descr="Screenshot 2023-04-25 at 18.50.51.png"/>
          <p:cNvPicPr>
            <a:picLocks noChangeAspect="1"/>
          </p:cNvPicPr>
          <p:nvPr/>
        </p:nvPicPr>
        <p:blipFill>
          <a:blip r:embed="rId4"/>
          <a:stretch>
            <a:fillRect/>
          </a:stretch>
        </p:blipFill>
        <p:spPr>
          <a:xfrm>
            <a:off x="121334" y="4792211"/>
            <a:ext cx="16013332" cy="3085531"/>
          </a:xfrm>
          <a:prstGeom prst="rect">
            <a:avLst/>
          </a:prstGeom>
          <a:ln w="12700">
            <a:miter lim="400000"/>
          </a:ln>
        </p:spPr>
      </p:pic>
      <p:sp>
        <p:nvSpPr>
          <p:cNvPr id="772" name="Shape"/>
          <p:cNvSpPr/>
          <p:nvPr/>
        </p:nvSpPr>
        <p:spPr>
          <a:xfrm>
            <a:off x="3717095" y="5403347"/>
            <a:ext cx="2576266" cy="18632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
                </a:lnTo>
                <a:lnTo>
                  <a:pt x="21537" y="21600"/>
                </a:lnTo>
                <a:lnTo>
                  <a:pt x="20" y="21563"/>
                </a:lnTo>
                <a:lnTo>
                  <a:pt x="0" y="0"/>
                </a:lnTo>
                <a:close/>
              </a:path>
            </a:pathLst>
          </a:custGeom>
          <a:solidFill>
            <a:schemeClr val="accent3"/>
          </a:solidFill>
          <a:ln w="76200">
            <a:solidFill>
              <a:srgbClr val="000000"/>
            </a:solidFill>
            <a:miter lim="400000"/>
          </a:ln>
        </p:spPr>
        <p:txBody>
          <a:bodyPr lIns="0" tIns="0" rIns="0" bIns="0" anchor="ctr"/>
          <a:lstStyle/>
          <a:p>
            <a:pPr algn="ctr" defTabSz="550332">
              <a:defRPr sz="2000">
                <a:solidFill>
                  <a:srgbClr val="FFFFFF"/>
                </a:solidFill>
                <a:latin typeface="Helvetica Neue Medium"/>
                <a:ea typeface="Helvetica Neue Medium"/>
                <a:cs typeface="Helvetica Neue Medium"/>
                <a:sym typeface="Helvetica Neue Medium"/>
              </a:defRPr>
            </a:pPr>
            <a:endParaRPr/>
          </a:p>
        </p:txBody>
      </p:sp>
      <p:sp>
        <p:nvSpPr>
          <p:cNvPr id="773" name="Plant A: 9,558m2…"/>
          <p:cNvSpPr txBox="1"/>
          <p:nvPr/>
        </p:nvSpPr>
        <p:spPr>
          <a:xfrm>
            <a:off x="4008433" y="6054559"/>
            <a:ext cx="2320886" cy="560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3865" tIns="33865" rIns="33865" bIns="33865" anchor="ctr">
            <a:spAutoFit/>
          </a:bodyPr>
          <a:lstStyle/>
          <a:p>
            <a:pPr>
              <a:defRPr sz="2000">
                <a:solidFill>
                  <a:srgbClr val="000000"/>
                </a:solidFill>
              </a:defRPr>
            </a:pPr>
            <a:r>
              <a:rPr dirty="0"/>
              <a:t>Plant A: 9,558m</a:t>
            </a:r>
            <a:r>
              <a:rPr sz="1500" baseline="26666" dirty="0"/>
              <a:t>2</a:t>
            </a:r>
          </a:p>
          <a:p>
            <a:pPr>
              <a:defRPr sz="1800">
                <a:solidFill>
                  <a:srgbClr val="000000"/>
                </a:solidFill>
              </a:defRPr>
            </a:pPr>
            <a:r>
              <a:rPr sz="1500" baseline="26666" dirty="0"/>
              <a:t>(</a:t>
            </a:r>
            <a:r>
              <a:rPr baseline="22222" dirty="0"/>
              <a:t>81m x 59m x 2 FL)</a:t>
            </a:r>
          </a:p>
        </p:txBody>
      </p:sp>
      <p:sp>
        <p:nvSpPr>
          <p:cNvPr id="774" name="Shape"/>
          <p:cNvSpPr/>
          <p:nvPr/>
        </p:nvSpPr>
        <p:spPr>
          <a:xfrm>
            <a:off x="6784287" y="5336624"/>
            <a:ext cx="4231464" cy="1929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
                </a:lnTo>
                <a:lnTo>
                  <a:pt x="21537" y="21600"/>
                </a:lnTo>
                <a:lnTo>
                  <a:pt x="20" y="21563"/>
                </a:lnTo>
                <a:lnTo>
                  <a:pt x="0" y="0"/>
                </a:lnTo>
                <a:close/>
              </a:path>
            </a:pathLst>
          </a:custGeom>
          <a:gradFill>
            <a:gsLst>
              <a:gs pos="0">
                <a:schemeClr val="accent4">
                  <a:hueOff val="-213352"/>
                  <a:satOff val="4761"/>
                  <a:lumOff val="27633"/>
                </a:schemeClr>
              </a:gs>
              <a:gs pos="35000">
                <a:srgbClr val="FFF6CE"/>
              </a:gs>
              <a:gs pos="100000">
                <a:schemeClr val="accent4">
                  <a:hueOff val="-282571"/>
                  <a:satOff val="4761"/>
                  <a:lumOff val="37573"/>
                </a:schemeClr>
              </a:gs>
            </a:gsLst>
            <a:lin ang="16200000"/>
          </a:gradFill>
          <a:ln w="76200">
            <a:solidFill>
              <a:srgbClr val="000000"/>
            </a:solidFill>
            <a:miter lim="400000"/>
          </a:ln>
        </p:spPr>
        <p:txBody>
          <a:bodyPr lIns="0" tIns="0" rIns="0" bIns="0" anchor="ctr"/>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775" name="Plant B: 38,232m2…"/>
          <p:cNvSpPr txBox="1"/>
          <p:nvPr/>
        </p:nvSpPr>
        <p:spPr>
          <a:xfrm>
            <a:off x="7148973" y="5908330"/>
            <a:ext cx="3379984" cy="786537"/>
          </a:xfrm>
          <a:prstGeom prst="rect">
            <a:avLst/>
          </a:prstGeom>
          <a:gradFill>
            <a:gsLst>
              <a:gs pos="0">
                <a:schemeClr val="accent4">
                  <a:hueOff val="-213352"/>
                  <a:satOff val="4761"/>
                  <a:lumOff val="27633"/>
                </a:schemeClr>
              </a:gs>
              <a:gs pos="35000">
                <a:srgbClr val="FFF6CE"/>
              </a:gs>
              <a:gs pos="100000">
                <a:schemeClr val="accent4">
                  <a:hueOff val="-282571"/>
                  <a:satOff val="4761"/>
                  <a:lumOff val="37573"/>
                </a:schemeClr>
              </a:gs>
            </a:gsLst>
            <a:lin ang="16200000"/>
          </a:gradFill>
          <a:ln w="3175">
            <a:solidFill>
              <a:srgbClr val="F9E1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3865" tIns="33865" rIns="33865" bIns="33865" anchor="ctr">
            <a:spAutoFit/>
          </a:bodyPr>
          <a:lstStyle/>
          <a:p>
            <a:pPr defTabSz="550332">
              <a:defRPr sz="2000">
                <a:solidFill>
                  <a:srgbClr val="000000"/>
                </a:solidFill>
                <a:latin typeface="Helvetica Neue Medium"/>
                <a:ea typeface="Helvetica Neue Medium"/>
                <a:cs typeface="Helvetica Neue Medium"/>
                <a:sym typeface="Helvetica Neue Medium"/>
              </a:defRPr>
            </a:pPr>
            <a:r>
              <a:rPr dirty="0"/>
              <a:t>Plant B: 38,232m</a:t>
            </a:r>
            <a:r>
              <a:rPr sz="1500" baseline="26666" dirty="0"/>
              <a:t>2</a:t>
            </a:r>
          </a:p>
          <a:p>
            <a:pPr defTabSz="550332">
              <a:defRPr sz="2000">
                <a:solidFill>
                  <a:srgbClr val="000000"/>
                </a:solidFill>
                <a:latin typeface="Helvetica Neue Medium"/>
                <a:ea typeface="Helvetica Neue Medium"/>
                <a:cs typeface="Helvetica Neue Medium"/>
                <a:sym typeface="Helvetica Neue Medium"/>
              </a:defRPr>
            </a:pPr>
            <a:r>
              <a:rPr baseline="20000" dirty="0"/>
              <a:t>(162m x 59m x 4 FL)</a:t>
            </a:r>
          </a:p>
          <a:p>
            <a:pPr defTabSz="550332">
              <a:defRPr sz="2000">
                <a:solidFill>
                  <a:srgbClr val="000000"/>
                </a:solidFill>
                <a:latin typeface="Helvetica Neue Medium"/>
                <a:ea typeface="Helvetica Neue Medium"/>
                <a:cs typeface="Helvetica Neue Medium"/>
                <a:sym typeface="Helvetica Neue Medium"/>
              </a:defRPr>
            </a:pPr>
            <a:r>
              <a:rPr baseline="20000" dirty="0"/>
              <a:t>(Phase#2)</a:t>
            </a:r>
          </a:p>
        </p:txBody>
      </p:sp>
      <p:pic>
        <p:nvPicPr>
          <p:cNvPr id="776" name="Line Line" descr="Line Line"/>
          <p:cNvPicPr>
            <a:picLocks/>
          </p:cNvPicPr>
          <p:nvPr/>
        </p:nvPicPr>
        <p:blipFill>
          <a:blip r:embed="rId5"/>
          <a:stretch>
            <a:fillRect/>
          </a:stretch>
        </p:blipFill>
        <p:spPr>
          <a:xfrm rot="14336260">
            <a:off x="3097593" y="4204639"/>
            <a:ext cx="2303566" cy="457905"/>
          </a:xfrm>
          <a:prstGeom prst="rect">
            <a:avLst/>
          </a:prstGeom>
        </p:spPr>
      </p:pic>
      <p:pic>
        <p:nvPicPr>
          <p:cNvPr id="778" name="Line Line" descr="Line Line"/>
          <p:cNvPicPr>
            <a:picLocks/>
          </p:cNvPicPr>
          <p:nvPr/>
        </p:nvPicPr>
        <p:blipFill>
          <a:blip r:embed="rId6"/>
          <a:stretch>
            <a:fillRect/>
          </a:stretch>
        </p:blipFill>
        <p:spPr>
          <a:xfrm rot="13998386">
            <a:off x="4134711" y="3710326"/>
            <a:ext cx="3746705" cy="420879"/>
          </a:xfrm>
          <a:prstGeom prst="rect">
            <a:avLst/>
          </a:prstGeom>
        </p:spPr>
      </p:pic>
      <p:sp>
        <p:nvSpPr>
          <p:cNvPr id="780" name="Shape"/>
          <p:cNvSpPr/>
          <p:nvPr/>
        </p:nvSpPr>
        <p:spPr>
          <a:xfrm>
            <a:off x="11329968" y="5336624"/>
            <a:ext cx="4231463" cy="19299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
                </a:lnTo>
                <a:lnTo>
                  <a:pt x="21537" y="21600"/>
                </a:lnTo>
                <a:lnTo>
                  <a:pt x="20" y="21563"/>
                </a:lnTo>
                <a:lnTo>
                  <a:pt x="0" y="0"/>
                </a:lnTo>
                <a:close/>
              </a:path>
            </a:pathLst>
          </a:custGeom>
          <a:gradFill>
            <a:gsLst>
              <a:gs pos="0">
                <a:srgbClr val="A7A7A7"/>
              </a:gs>
              <a:gs pos="100000">
                <a:schemeClr val="accent4">
                  <a:hueOff val="-282571"/>
                  <a:satOff val="4761"/>
                  <a:lumOff val="37573"/>
                </a:schemeClr>
              </a:gs>
            </a:gsLst>
            <a:lin ang="16200000"/>
          </a:gradFill>
          <a:ln w="76200">
            <a:solidFill>
              <a:srgbClr val="000000"/>
            </a:solidFill>
            <a:prstDash val="sysDot"/>
            <a:miter lim="400000"/>
          </a:ln>
        </p:spPr>
        <p:txBody>
          <a:bodyPr lIns="0" tIns="0" rIns="0" bIns="0" anchor="ctr"/>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781" name="Plant C: Under Scoping"/>
          <p:cNvSpPr txBox="1"/>
          <p:nvPr/>
        </p:nvSpPr>
        <p:spPr>
          <a:xfrm>
            <a:off x="11934892" y="6111091"/>
            <a:ext cx="3021784" cy="381040"/>
          </a:xfrm>
          <a:prstGeom prst="rect">
            <a:avLst/>
          </a:prstGeom>
          <a:ln w="3175">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3865" tIns="33865" rIns="33865" bIns="33865" anchor="ctr">
            <a:spAutoFit/>
          </a:bodyPr>
          <a:lstStyle>
            <a:lvl1pPr algn="ctr" defTabSz="550332">
              <a:defRPr sz="2000">
                <a:solidFill>
                  <a:srgbClr val="000000"/>
                </a:solidFill>
                <a:latin typeface="Helvetica Neue Medium"/>
                <a:ea typeface="Helvetica Neue Medium"/>
                <a:cs typeface="Helvetica Neue Medium"/>
                <a:sym typeface="Helvetica Neue Medium"/>
              </a:defRPr>
            </a:lvl1pPr>
          </a:lstStyle>
          <a:p>
            <a:r>
              <a:rPr dirty="0"/>
              <a:t>Plant C: Under Scoping</a:t>
            </a:r>
          </a:p>
        </p:txBody>
      </p:sp>
      <p:sp>
        <p:nvSpPr>
          <p:cNvPr id="782" name="JEM Global Location Strategy…"/>
          <p:cNvSpPr txBox="1"/>
          <p:nvPr/>
        </p:nvSpPr>
        <p:spPr>
          <a:xfrm>
            <a:off x="11104656" y="2399358"/>
            <a:ext cx="5327826" cy="2099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3865" tIns="33865" rIns="33865" bIns="33865" anchor="ctr">
            <a:spAutoFit/>
          </a:bodyPr>
          <a:lstStyle/>
          <a:p>
            <a:pPr>
              <a:defRPr sz="1900" b="1">
                <a:solidFill>
                  <a:srgbClr val="000000"/>
                </a:solidFill>
              </a:defRPr>
            </a:pPr>
            <a:r>
              <a:rPr sz="2200" dirty="0"/>
              <a:t>JEM Global Location Strategy</a:t>
            </a:r>
            <a:endParaRPr lang="en-US" sz="2200" dirty="0"/>
          </a:p>
          <a:p>
            <a:pPr marL="250657" indent="-250657">
              <a:buSzPct val="100000"/>
              <a:buChar char="•"/>
              <a:defRPr sz="1900">
                <a:solidFill>
                  <a:srgbClr val="000000"/>
                </a:solidFill>
              </a:defRPr>
            </a:pPr>
            <a:r>
              <a:rPr lang="en-US" sz="2200" dirty="0"/>
              <a:t>Phase II : Reserve for future project</a:t>
            </a:r>
          </a:p>
          <a:p>
            <a:pPr marL="1052763" lvl="1" indent="-417763">
              <a:buSzPct val="100000"/>
              <a:buAutoNum type="alphaUcPeriod"/>
              <a:defRPr sz="1900">
                <a:solidFill>
                  <a:srgbClr val="000000"/>
                </a:solidFill>
              </a:defRPr>
            </a:pPr>
            <a:r>
              <a:rPr sz="2200" dirty="0"/>
              <a:t>SMT</a:t>
            </a:r>
          </a:p>
          <a:p>
            <a:pPr marL="1052763" lvl="1" indent="-417763">
              <a:buSzPct val="100000"/>
              <a:buAutoNum type="alphaUcPeriod"/>
              <a:defRPr sz="1900">
                <a:solidFill>
                  <a:srgbClr val="000000"/>
                </a:solidFill>
              </a:defRPr>
            </a:pPr>
            <a:r>
              <a:rPr sz="2200" dirty="0"/>
              <a:t>Silicone Jacket Extrusion</a:t>
            </a:r>
          </a:p>
          <a:p>
            <a:pPr marL="1052763" lvl="1" indent="-417763">
              <a:buSzPct val="100000"/>
              <a:buAutoNum type="alphaUcPeriod"/>
              <a:defRPr sz="1900">
                <a:solidFill>
                  <a:srgbClr val="000000"/>
                </a:solidFill>
              </a:defRPr>
            </a:pPr>
            <a:r>
              <a:rPr sz="2200" dirty="0"/>
              <a:t>FATP</a:t>
            </a:r>
            <a:endParaRPr lang="en-US" sz="2200" dirty="0"/>
          </a:p>
          <a:p>
            <a:pPr marL="1052763" lvl="1" indent="-417763">
              <a:buSzPct val="100000"/>
              <a:buAutoNum type="alphaUcPeriod"/>
              <a:defRPr sz="1900">
                <a:solidFill>
                  <a:srgbClr val="000000"/>
                </a:solidFill>
              </a:defRPr>
            </a:pPr>
            <a:r>
              <a:rPr lang="x-none" sz="2200"/>
              <a:t>Wire</a:t>
            </a:r>
            <a:r>
              <a:rPr lang="x-none" sz="2200" dirty="0"/>
              <a:t> </a:t>
            </a:r>
            <a:r>
              <a:rPr lang="x-none" sz="2200"/>
              <a:t>harness</a:t>
            </a:r>
            <a:r>
              <a:rPr lang="x-none" sz="2200" dirty="0"/>
              <a:t>/Antenna</a:t>
            </a:r>
            <a:endParaRPr sz="2200" dirty="0"/>
          </a:p>
        </p:txBody>
      </p:sp>
      <p:sp>
        <p:nvSpPr>
          <p:cNvPr id="4" name="TextBox 3">
            <a:extLst>
              <a:ext uri="{FF2B5EF4-FFF2-40B4-BE49-F238E27FC236}">
                <a16:creationId xmlns:a16="http://schemas.microsoft.com/office/drawing/2014/main" id="{CA196A45-E008-D218-1125-054FAC1949C0}"/>
              </a:ext>
            </a:extLst>
          </p:cNvPr>
          <p:cNvSpPr txBox="1"/>
          <p:nvPr/>
        </p:nvSpPr>
        <p:spPr>
          <a:xfrm>
            <a:off x="3294222" y="8208724"/>
            <a:ext cx="8976851" cy="4531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algn="ctr"/>
            <a:r>
              <a:rPr lang="en-US" dirty="0"/>
              <a:t>* 新</a:t>
            </a:r>
            <a:r>
              <a:rPr lang="zh-TW" altLang="en-US" dirty="0"/>
              <a:t>車間</a:t>
            </a:r>
            <a:r>
              <a:rPr lang="en-US" altLang="zh-TW" dirty="0"/>
              <a:t>(Plant B)</a:t>
            </a:r>
            <a:r>
              <a:rPr lang="en-US" dirty="0"/>
              <a:t>落成：3/31/2024</a:t>
            </a:r>
            <a:endParaRPr kumimoji="0" lang="x-none" sz="2500" b="0" i="0" u="none" strike="noStrike" cap="none" spc="0" normalizeH="0" baseline="0" dirty="0">
              <a:ln>
                <a:noFill/>
              </a:ln>
              <a:solidFill>
                <a:srgbClr val="5E5E5E"/>
              </a:solidFill>
              <a:effectLst/>
              <a:uFillTx/>
              <a:latin typeface="+mj-lt"/>
              <a:ea typeface="+mj-ea"/>
              <a:cs typeface="+mj-cs"/>
              <a:sym typeface="Helvetica"/>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線條"/>
          <p:cNvSpPr/>
          <p:nvPr/>
        </p:nvSpPr>
        <p:spPr>
          <a:xfrm>
            <a:off x="1085714" y="1571460"/>
            <a:ext cx="15628784" cy="1"/>
          </a:xfrm>
          <a:prstGeom prst="line">
            <a:avLst/>
          </a:prstGeom>
          <a:ln w="3175">
            <a:solidFill>
              <a:srgbClr val="5E5E5E"/>
            </a:solidFill>
          </a:ln>
        </p:spPr>
        <p:txBody>
          <a:bodyPr lIns="45719" rIns="45719"/>
          <a:lstStyle/>
          <a:p>
            <a:pPr defTabSz="914400">
              <a:defRPr sz="1400">
                <a:solidFill>
                  <a:srgbClr val="000000"/>
                </a:solidFill>
                <a:latin typeface="Arial"/>
                <a:ea typeface="Arial"/>
                <a:cs typeface="Arial"/>
                <a:sym typeface="Arial"/>
              </a:defRPr>
            </a:pPr>
            <a:endParaRPr/>
          </a:p>
        </p:txBody>
      </p:sp>
      <p:sp>
        <p:nvSpPr>
          <p:cNvPr id="416" name="圓形"/>
          <p:cNvSpPr/>
          <p:nvPr/>
        </p:nvSpPr>
        <p:spPr>
          <a:xfrm>
            <a:off x="882515" y="1471450"/>
            <a:ext cx="203203" cy="203202"/>
          </a:xfrm>
          <a:prstGeom prst="ellipse">
            <a:avLst/>
          </a:prstGeom>
          <a:solidFill>
            <a:srgbClr val="2D6AB2"/>
          </a:solidFill>
          <a:ln w="12700">
            <a:miter lim="400000"/>
          </a:ln>
        </p:spPr>
        <p:txBody>
          <a:bodyPr lIns="45719" rIns="45719" anchor="ctr"/>
          <a:lstStyle/>
          <a:p>
            <a:pPr defTabSz="1828800">
              <a:defRPr sz="3600">
                <a:solidFill>
                  <a:srgbClr val="000000"/>
                </a:solidFill>
                <a:latin typeface="Arial"/>
                <a:ea typeface="Arial"/>
                <a:cs typeface="Arial"/>
                <a:sym typeface="Arial"/>
              </a:defRPr>
            </a:pPr>
            <a:endParaRPr/>
          </a:p>
        </p:txBody>
      </p:sp>
      <p:pic>
        <p:nvPicPr>
          <p:cNvPr id="417" name="圖片 7" descr="圖片 7"/>
          <p:cNvPicPr>
            <a:picLocks noChangeAspect="1"/>
          </p:cNvPicPr>
          <p:nvPr/>
        </p:nvPicPr>
        <p:blipFill>
          <a:blip r:embed="rId3"/>
          <a:stretch>
            <a:fillRect/>
          </a:stretch>
        </p:blipFill>
        <p:spPr>
          <a:xfrm>
            <a:off x="15134795" y="8548705"/>
            <a:ext cx="822668" cy="332016"/>
          </a:xfrm>
          <a:prstGeom prst="rect">
            <a:avLst/>
          </a:prstGeom>
          <a:ln w="12700">
            <a:miter lim="400000"/>
          </a:ln>
        </p:spPr>
      </p:pic>
      <p:sp>
        <p:nvSpPr>
          <p:cNvPr id="418" name="JEM | 核心競爭力: 高速線束"/>
          <p:cNvSpPr txBox="1"/>
          <p:nvPr/>
        </p:nvSpPr>
        <p:spPr>
          <a:xfrm>
            <a:off x="1171334" y="652929"/>
            <a:ext cx="7667515" cy="918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defRPr sz="4800" b="1">
                <a:solidFill>
                  <a:srgbClr val="11249F"/>
                </a:solidFill>
              </a:defRPr>
            </a:pPr>
            <a:r>
              <a:rPr>
                <a:latin typeface="+mn-lt"/>
                <a:ea typeface="+mn-ea"/>
                <a:cs typeface="+mn-cs"/>
                <a:sym typeface="Helvetica Neue"/>
              </a:rPr>
              <a:t>JEM | </a:t>
            </a:r>
            <a:r>
              <a:rPr b="0">
                <a:latin typeface="+mn-lt"/>
                <a:ea typeface="+mn-ea"/>
                <a:cs typeface="+mn-cs"/>
                <a:sym typeface="Helvetica Neue"/>
              </a:rPr>
              <a:t>核心競爭力: 高速線束</a:t>
            </a:r>
          </a:p>
        </p:txBody>
      </p:sp>
      <p:sp>
        <p:nvSpPr>
          <p:cNvPr id="419" name="矩形"/>
          <p:cNvSpPr/>
          <p:nvPr/>
        </p:nvSpPr>
        <p:spPr>
          <a:xfrm>
            <a:off x="4938964" y="2360681"/>
            <a:ext cx="2999696" cy="2324444"/>
          </a:xfrm>
          <a:prstGeom prst="rect">
            <a:avLst/>
          </a:prstGeom>
          <a:solidFill>
            <a:srgbClr val="FFFFFF"/>
          </a:solidFill>
          <a:ln w="25400">
            <a:solidFill>
              <a:schemeClr val="accent1"/>
            </a:solidFill>
          </a:ln>
        </p:spPr>
        <p:txBody>
          <a:bodyPr lIns="0" tIns="0" rIns="0" bIns="0" anchor="ctr"/>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420" name="矩形"/>
          <p:cNvSpPr/>
          <p:nvPr/>
        </p:nvSpPr>
        <p:spPr>
          <a:xfrm>
            <a:off x="4938964" y="4949229"/>
            <a:ext cx="2999696" cy="2324444"/>
          </a:xfrm>
          <a:prstGeom prst="rect">
            <a:avLst/>
          </a:prstGeom>
          <a:solidFill>
            <a:srgbClr val="FFFFFF"/>
          </a:solidFill>
          <a:ln w="25400">
            <a:solidFill>
              <a:schemeClr val="accent1"/>
            </a:solidFill>
          </a:ln>
        </p:spPr>
        <p:txBody>
          <a:bodyPr lIns="0" tIns="0" rIns="0" bIns="0" anchor="ctr"/>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421" name="矩形"/>
          <p:cNvSpPr/>
          <p:nvPr/>
        </p:nvSpPr>
        <p:spPr>
          <a:xfrm>
            <a:off x="8332927" y="4949229"/>
            <a:ext cx="2999696" cy="2324444"/>
          </a:xfrm>
          <a:prstGeom prst="rect">
            <a:avLst/>
          </a:prstGeom>
          <a:solidFill>
            <a:srgbClr val="FFFFFF"/>
          </a:solidFill>
          <a:ln w="25400">
            <a:solidFill>
              <a:schemeClr val="accent1"/>
            </a:solidFill>
          </a:ln>
        </p:spPr>
        <p:txBody>
          <a:bodyPr lIns="0" tIns="0" rIns="0" bIns="0" anchor="ctr"/>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422" name="矩形"/>
          <p:cNvSpPr/>
          <p:nvPr/>
        </p:nvSpPr>
        <p:spPr>
          <a:xfrm>
            <a:off x="8332927" y="2360681"/>
            <a:ext cx="2999696" cy="2324444"/>
          </a:xfrm>
          <a:prstGeom prst="rect">
            <a:avLst/>
          </a:prstGeom>
          <a:solidFill>
            <a:srgbClr val="FFFFFF"/>
          </a:solidFill>
          <a:ln w="25400">
            <a:solidFill>
              <a:schemeClr val="accent1"/>
            </a:solidFill>
          </a:ln>
        </p:spPr>
        <p:txBody>
          <a:bodyPr lIns="0" tIns="0" rIns="0" bIns="0" anchor="ctr"/>
          <a:lstStyle/>
          <a:p>
            <a:pPr algn="ctr" defTabSz="550332">
              <a:defRPr sz="2000">
                <a:solidFill>
                  <a:srgbClr val="000000"/>
                </a:solidFill>
                <a:latin typeface="Helvetica Neue Medium"/>
                <a:ea typeface="Helvetica Neue Medium"/>
                <a:cs typeface="Helvetica Neue Medium"/>
                <a:sym typeface="Helvetica Neue Medium"/>
              </a:defRPr>
            </a:pPr>
            <a:endParaRPr/>
          </a:p>
        </p:txBody>
      </p:sp>
      <p:sp>
        <p:nvSpPr>
          <p:cNvPr id="423" name="SMT 貼片"/>
          <p:cNvSpPr txBox="1"/>
          <p:nvPr/>
        </p:nvSpPr>
        <p:spPr>
          <a:xfrm>
            <a:off x="2043658" y="2294240"/>
            <a:ext cx="1473836" cy="524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defRPr b="1">
                <a:solidFill>
                  <a:srgbClr val="000000"/>
                </a:solidFill>
              </a:defRPr>
            </a:lvl1pPr>
          </a:lstStyle>
          <a:p>
            <a:r>
              <a:t>SMT 貼片</a:t>
            </a:r>
          </a:p>
        </p:txBody>
      </p:sp>
      <p:sp>
        <p:nvSpPr>
          <p:cNvPr id="424" name="SMT生產能力…"/>
          <p:cNvSpPr txBox="1"/>
          <p:nvPr/>
        </p:nvSpPr>
        <p:spPr>
          <a:xfrm>
            <a:off x="1770263" y="2852140"/>
            <a:ext cx="2020625" cy="98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lgn="ctr"/>
            <a:r>
              <a:t>SMT生產能力</a:t>
            </a:r>
          </a:p>
          <a:p>
            <a:pPr algn="ctr"/>
            <a:r>
              <a:t>FA 檢驗能力</a:t>
            </a:r>
          </a:p>
        </p:txBody>
      </p:sp>
      <p:sp>
        <p:nvSpPr>
          <p:cNvPr id="425" name="線材組裝"/>
          <p:cNvSpPr txBox="1"/>
          <p:nvPr/>
        </p:nvSpPr>
        <p:spPr>
          <a:xfrm>
            <a:off x="2043658" y="5114851"/>
            <a:ext cx="1350433" cy="524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defRPr b="1">
                <a:solidFill>
                  <a:srgbClr val="000000"/>
                </a:solidFill>
              </a:defRPr>
            </a:lvl1pPr>
          </a:lstStyle>
          <a:p>
            <a:r>
              <a:t>線材組裝</a:t>
            </a:r>
          </a:p>
        </p:txBody>
      </p:sp>
      <p:sp>
        <p:nvSpPr>
          <p:cNvPr id="426" name="製程穩定…"/>
          <p:cNvSpPr txBox="1"/>
          <p:nvPr/>
        </p:nvSpPr>
        <p:spPr>
          <a:xfrm>
            <a:off x="1562576" y="5645992"/>
            <a:ext cx="2312596" cy="1991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lgn="ctr"/>
            <a:r>
              <a:rPr dirty="0" err="1"/>
              <a:t>製程穩定</a:t>
            </a:r>
            <a:endParaRPr dirty="0"/>
          </a:p>
          <a:p>
            <a:pPr algn="ctr"/>
            <a:r>
              <a:rPr dirty="0" err="1"/>
              <a:t>SFC製程追溯</a:t>
            </a:r>
            <a:endParaRPr dirty="0"/>
          </a:p>
          <a:p>
            <a:pPr algn="ctr"/>
            <a:r>
              <a:rPr dirty="0" err="1"/>
              <a:t>關鍵製程模組化</a:t>
            </a:r>
            <a:endParaRPr lang="en-US" dirty="0"/>
          </a:p>
          <a:p>
            <a:pPr algn="ctr"/>
            <a:r>
              <a:rPr lang="x-none" dirty="0"/>
              <a:t>FFC 組裝</a:t>
            </a:r>
          </a:p>
          <a:p>
            <a:pPr algn="ctr"/>
            <a:r>
              <a:rPr lang="x-none" dirty="0"/>
              <a:t>自動化製程導入</a:t>
            </a:r>
            <a:endParaRPr dirty="0"/>
          </a:p>
        </p:txBody>
      </p:sp>
      <p:sp>
        <p:nvSpPr>
          <p:cNvPr id="427" name="線材抽線"/>
          <p:cNvSpPr txBox="1"/>
          <p:nvPr/>
        </p:nvSpPr>
        <p:spPr>
          <a:xfrm>
            <a:off x="12745485" y="2359689"/>
            <a:ext cx="1350433" cy="524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defRPr b="1">
                <a:solidFill>
                  <a:srgbClr val="000000"/>
                </a:solidFill>
              </a:defRPr>
            </a:lvl1pPr>
          </a:lstStyle>
          <a:p>
            <a:r>
              <a:t>線材抽線</a:t>
            </a:r>
          </a:p>
        </p:txBody>
      </p:sp>
      <p:sp>
        <p:nvSpPr>
          <p:cNvPr id="428" name="Real Time品質管控…"/>
          <p:cNvSpPr txBox="1"/>
          <p:nvPr/>
        </p:nvSpPr>
        <p:spPr>
          <a:xfrm>
            <a:off x="12015936" y="2894169"/>
            <a:ext cx="2809527" cy="1222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lgn="ctr"/>
            <a:r>
              <a:rPr dirty="0"/>
              <a:t>Real </a:t>
            </a:r>
            <a:r>
              <a:rPr dirty="0" err="1"/>
              <a:t>Time品質管控</a:t>
            </a:r>
            <a:endParaRPr dirty="0"/>
          </a:p>
          <a:p>
            <a:pPr algn="ctr"/>
            <a:r>
              <a:rPr dirty="0" err="1"/>
              <a:t>精密抽線設備</a:t>
            </a:r>
            <a:endParaRPr lang="en-US" dirty="0"/>
          </a:p>
          <a:p>
            <a:pPr algn="ctr"/>
            <a:r>
              <a:rPr lang="x-none" dirty="0"/>
              <a:t>PFAS-Free 製程</a:t>
            </a:r>
            <a:endParaRPr dirty="0"/>
          </a:p>
        </p:txBody>
      </p:sp>
      <p:sp>
        <p:nvSpPr>
          <p:cNvPr id="429" name="測試驗證"/>
          <p:cNvSpPr txBox="1"/>
          <p:nvPr/>
        </p:nvSpPr>
        <p:spPr>
          <a:xfrm>
            <a:off x="12745484" y="4946874"/>
            <a:ext cx="1350433" cy="524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defRPr b="1">
                <a:solidFill>
                  <a:srgbClr val="000000"/>
                </a:solidFill>
              </a:defRPr>
            </a:lvl1pPr>
          </a:lstStyle>
          <a:p>
            <a:r>
              <a:t>測試驗證</a:t>
            </a:r>
          </a:p>
        </p:txBody>
      </p:sp>
      <p:sp>
        <p:nvSpPr>
          <p:cNvPr id="430" name="高頻驗證能力…"/>
          <p:cNvSpPr txBox="1"/>
          <p:nvPr/>
        </p:nvSpPr>
        <p:spPr>
          <a:xfrm>
            <a:off x="12427985" y="5429884"/>
            <a:ext cx="1985433" cy="1363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lgn="ctr"/>
            <a:r>
              <a:rPr dirty="0" err="1"/>
              <a:t>高頻驗證能力</a:t>
            </a:r>
            <a:endParaRPr dirty="0"/>
          </a:p>
          <a:p>
            <a:pPr algn="ctr"/>
            <a:r>
              <a:rPr dirty="0" err="1"/>
              <a:t>在線測試</a:t>
            </a:r>
            <a:endParaRPr dirty="0"/>
          </a:p>
          <a:p>
            <a:pPr algn="ctr"/>
            <a:r>
              <a:rPr dirty="0"/>
              <a:t>CT </a:t>
            </a:r>
            <a:r>
              <a:rPr dirty="0" err="1"/>
              <a:t>Scaner</a:t>
            </a:r>
            <a:endParaRPr dirty="0"/>
          </a:p>
        </p:txBody>
      </p:sp>
      <p:pic>
        <p:nvPicPr>
          <p:cNvPr id="431" name="影像" descr="影像"/>
          <p:cNvPicPr>
            <a:picLocks/>
          </p:cNvPicPr>
          <p:nvPr/>
        </p:nvPicPr>
        <p:blipFill>
          <a:blip r:embed="rId4"/>
          <a:srcRect l="13544" t="4789" r="18074"/>
          <a:stretch>
            <a:fillRect/>
          </a:stretch>
        </p:blipFill>
        <p:spPr>
          <a:xfrm>
            <a:off x="8340288" y="2372898"/>
            <a:ext cx="2984841" cy="2349976"/>
          </a:xfrm>
          <a:prstGeom prst="rect">
            <a:avLst/>
          </a:prstGeom>
          <a:ln w="12700">
            <a:miter lim="400000"/>
          </a:ln>
        </p:spPr>
      </p:pic>
      <p:pic>
        <p:nvPicPr>
          <p:cNvPr id="432" name="影像" descr="影像"/>
          <p:cNvPicPr>
            <a:picLocks/>
          </p:cNvPicPr>
          <p:nvPr/>
        </p:nvPicPr>
        <p:blipFill>
          <a:blip r:embed="rId5"/>
          <a:srcRect l="41342" t="54728" r="30394" b="1496"/>
          <a:stretch>
            <a:fillRect/>
          </a:stretch>
        </p:blipFill>
        <p:spPr>
          <a:xfrm>
            <a:off x="4936564" y="2365417"/>
            <a:ext cx="3004631" cy="2315162"/>
          </a:xfrm>
          <a:prstGeom prst="rect">
            <a:avLst/>
          </a:prstGeom>
          <a:ln w="12700">
            <a:miter lim="400000"/>
          </a:ln>
        </p:spPr>
      </p:pic>
      <p:pic>
        <p:nvPicPr>
          <p:cNvPr id="433" name="影像" descr="影像"/>
          <p:cNvPicPr>
            <a:picLocks/>
          </p:cNvPicPr>
          <p:nvPr/>
        </p:nvPicPr>
        <p:blipFill>
          <a:blip r:embed="rId6"/>
          <a:stretch>
            <a:fillRect/>
          </a:stretch>
        </p:blipFill>
        <p:spPr>
          <a:xfrm>
            <a:off x="4950013" y="5005171"/>
            <a:ext cx="2977554" cy="2212579"/>
          </a:xfrm>
          <a:prstGeom prst="rect">
            <a:avLst/>
          </a:prstGeom>
          <a:ln w="12700">
            <a:miter lim="400000"/>
          </a:ln>
        </p:spPr>
      </p:pic>
      <p:pic>
        <p:nvPicPr>
          <p:cNvPr id="434" name="影像" descr="影像"/>
          <p:cNvPicPr>
            <a:picLocks/>
          </p:cNvPicPr>
          <p:nvPr/>
        </p:nvPicPr>
        <p:blipFill>
          <a:blip r:embed="rId7"/>
          <a:stretch>
            <a:fillRect/>
          </a:stretch>
        </p:blipFill>
        <p:spPr>
          <a:xfrm>
            <a:off x="8350350" y="5005161"/>
            <a:ext cx="2964850" cy="2212579"/>
          </a:xfrm>
          <a:prstGeom prst="rect">
            <a:avLst/>
          </a:prstGeom>
          <a:ln w="12700">
            <a:miter lim="400000"/>
          </a:ln>
        </p:spPr>
      </p:pic>
      <p:sp>
        <p:nvSpPr>
          <p:cNvPr id="435" name="品質"/>
          <p:cNvSpPr/>
          <p:nvPr/>
        </p:nvSpPr>
        <p:spPr>
          <a:xfrm>
            <a:off x="7493000" y="3937000"/>
            <a:ext cx="1270000" cy="1270000"/>
          </a:xfrm>
          <a:prstGeom prst="rect">
            <a:avLst/>
          </a:prstGeom>
          <a:solidFill>
            <a:schemeClr val="accent3"/>
          </a:solidFill>
          <a:ln w="381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defTabSz="550332">
              <a:defRPr sz="3900">
                <a:solidFill>
                  <a:srgbClr val="FFFFFF"/>
                </a:solidFill>
                <a:latin typeface="Helvetica Neue Medium"/>
                <a:ea typeface="Helvetica Neue Medium"/>
                <a:cs typeface="Helvetica Neue Medium"/>
                <a:sym typeface="Helvetica Neue Medium"/>
              </a:defRPr>
            </a:lvl1pPr>
          </a:lstStyle>
          <a:p>
            <a:r>
              <a:t>品質</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線條"/>
          <p:cNvSpPr/>
          <p:nvPr/>
        </p:nvSpPr>
        <p:spPr>
          <a:xfrm>
            <a:off x="1085714" y="1571460"/>
            <a:ext cx="15628784" cy="1"/>
          </a:xfrm>
          <a:prstGeom prst="line">
            <a:avLst/>
          </a:prstGeom>
          <a:ln w="3175">
            <a:solidFill>
              <a:srgbClr val="5E5E5E"/>
            </a:solidFill>
          </a:ln>
        </p:spPr>
        <p:txBody>
          <a:bodyPr lIns="45719" rIns="45719"/>
          <a:lstStyle/>
          <a:p>
            <a:pPr defTabSz="914400">
              <a:defRPr sz="1400">
                <a:solidFill>
                  <a:srgbClr val="000000"/>
                </a:solidFill>
                <a:latin typeface="Arial"/>
                <a:ea typeface="Arial"/>
                <a:cs typeface="Arial"/>
                <a:sym typeface="Arial"/>
              </a:defRPr>
            </a:pPr>
            <a:endParaRPr/>
          </a:p>
        </p:txBody>
      </p:sp>
      <p:sp>
        <p:nvSpPr>
          <p:cNvPr id="440" name="圓形"/>
          <p:cNvSpPr/>
          <p:nvPr/>
        </p:nvSpPr>
        <p:spPr>
          <a:xfrm>
            <a:off x="882515" y="1471450"/>
            <a:ext cx="203203" cy="203202"/>
          </a:xfrm>
          <a:prstGeom prst="ellipse">
            <a:avLst/>
          </a:prstGeom>
          <a:solidFill>
            <a:srgbClr val="2D6AB2"/>
          </a:solidFill>
          <a:ln w="12700">
            <a:miter lim="400000"/>
          </a:ln>
        </p:spPr>
        <p:txBody>
          <a:bodyPr lIns="45719" rIns="45719" anchor="ctr"/>
          <a:lstStyle/>
          <a:p>
            <a:pPr defTabSz="1828800">
              <a:defRPr sz="3600">
                <a:solidFill>
                  <a:srgbClr val="000000"/>
                </a:solidFill>
                <a:latin typeface="Arial"/>
                <a:ea typeface="Arial"/>
                <a:cs typeface="Arial"/>
                <a:sym typeface="Arial"/>
              </a:defRPr>
            </a:pPr>
            <a:endParaRPr/>
          </a:p>
        </p:txBody>
      </p:sp>
      <p:pic>
        <p:nvPicPr>
          <p:cNvPr id="441" name="圖片 7" descr="圖片 7"/>
          <p:cNvPicPr>
            <a:picLocks noChangeAspect="1"/>
          </p:cNvPicPr>
          <p:nvPr/>
        </p:nvPicPr>
        <p:blipFill>
          <a:blip r:embed="rId3"/>
          <a:stretch>
            <a:fillRect/>
          </a:stretch>
        </p:blipFill>
        <p:spPr>
          <a:xfrm>
            <a:off x="15134795" y="8548705"/>
            <a:ext cx="822668" cy="332016"/>
          </a:xfrm>
          <a:prstGeom prst="rect">
            <a:avLst/>
          </a:prstGeom>
          <a:ln w="12700">
            <a:miter lim="400000"/>
          </a:ln>
        </p:spPr>
      </p:pic>
      <p:pic>
        <p:nvPicPr>
          <p:cNvPr id="442" name="圖片 11" descr="圖片 11"/>
          <p:cNvPicPr>
            <a:picLocks noChangeAspect="1"/>
          </p:cNvPicPr>
          <p:nvPr/>
        </p:nvPicPr>
        <p:blipFill>
          <a:blip r:embed="rId4"/>
          <a:stretch>
            <a:fillRect/>
          </a:stretch>
        </p:blipFill>
        <p:spPr>
          <a:xfrm>
            <a:off x="4467695" y="1694014"/>
            <a:ext cx="11489768" cy="6854691"/>
          </a:xfrm>
          <a:prstGeom prst="rect">
            <a:avLst/>
          </a:prstGeom>
          <a:ln w="12700">
            <a:miter lim="400000"/>
          </a:ln>
        </p:spPr>
      </p:pic>
      <p:sp>
        <p:nvSpPr>
          <p:cNvPr id="444" name="JEM | 核心競爭力: 一站式服務"/>
          <p:cNvSpPr txBox="1"/>
          <p:nvPr/>
        </p:nvSpPr>
        <p:spPr>
          <a:xfrm>
            <a:off x="1171334" y="652929"/>
            <a:ext cx="8446584" cy="918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defRPr sz="4800" b="1">
                <a:solidFill>
                  <a:srgbClr val="11249F"/>
                </a:solidFill>
              </a:defRPr>
            </a:pPr>
            <a:r>
              <a:rPr>
                <a:latin typeface="+mn-lt"/>
                <a:ea typeface="+mn-ea"/>
                <a:cs typeface="+mn-cs"/>
                <a:sym typeface="Helvetica Neue"/>
              </a:rPr>
              <a:t>JEM | </a:t>
            </a:r>
            <a:r>
              <a:rPr b="0">
                <a:latin typeface="+mn-lt"/>
                <a:ea typeface="+mn-ea"/>
                <a:cs typeface="+mn-cs"/>
                <a:sym typeface="Helvetica Neue"/>
              </a:rPr>
              <a:t>核心競爭力: 一站式服務 </a:t>
            </a:r>
          </a:p>
        </p:txBody>
      </p:sp>
      <p:sp>
        <p:nvSpPr>
          <p:cNvPr id="2" name="TextBox 1">
            <a:extLst>
              <a:ext uri="{FF2B5EF4-FFF2-40B4-BE49-F238E27FC236}">
                <a16:creationId xmlns:a16="http://schemas.microsoft.com/office/drawing/2014/main" id="{1876CC97-2EBA-B761-1911-442470784349}"/>
              </a:ext>
            </a:extLst>
          </p:cNvPr>
          <p:cNvSpPr txBox="1"/>
          <p:nvPr/>
        </p:nvSpPr>
        <p:spPr>
          <a:xfrm>
            <a:off x="1619337" y="2708796"/>
            <a:ext cx="4169158" cy="1991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342900" marR="0" indent="-342900" defTabSz="1219200" rtl="0" fontAlgn="auto" latinLnBrk="0" hangingPunct="0">
              <a:lnSpc>
                <a:spcPct val="100000"/>
              </a:lnSpc>
              <a:spcBef>
                <a:spcPts val="0"/>
              </a:spcBef>
              <a:spcAft>
                <a:spcPts val="0"/>
              </a:spcAft>
              <a:buClrTx/>
              <a:buSzTx/>
              <a:buFont typeface="Arial" panose="020B0604020202020204" pitchFamily="34" charset="0"/>
              <a:buChar char="•"/>
              <a:tabLst/>
            </a:pPr>
            <a:r>
              <a:rPr lang="x-none" dirty="0"/>
              <a:t>抽線製程</a:t>
            </a:r>
          </a:p>
          <a:p>
            <a:pPr marL="342900" marR="0" indent="-342900"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x-none" sz="2500" b="0" i="0" u="none" strike="noStrike" cap="none" spc="0" normalizeH="0" baseline="0" dirty="0">
                <a:ln>
                  <a:noFill/>
                </a:ln>
                <a:solidFill>
                  <a:srgbClr val="5E5E5E"/>
                </a:solidFill>
                <a:effectLst/>
                <a:uFillTx/>
                <a:latin typeface="+mj-lt"/>
                <a:ea typeface="+mj-ea"/>
                <a:cs typeface="+mj-cs"/>
                <a:sym typeface="Helvetica"/>
              </a:rPr>
              <a:t>組裝</a:t>
            </a:r>
          </a:p>
          <a:p>
            <a:pPr marL="342900" marR="0" indent="-342900" defTabSz="1219200" rtl="0" fontAlgn="auto" latinLnBrk="0" hangingPunct="0">
              <a:lnSpc>
                <a:spcPct val="100000"/>
              </a:lnSpc>
              <a:spcBef>
                <a:spcPts val="0"/>
              </a:spcBef>
              <a:spcAft>
                <a:spcPts val="0"/>
              </a:spcAft>
              <a:buClrTx/>
              <a:buSzTx/>
              <a:buFont typeface="Arial" panose="020B0604020202020204" pitchFamily="34" charset="0"/>
              <a:buChar char="•"/>
              <a:tabLst/>
            </a:pPr>
            <a:r>
              <a:rPr lang="x-none" dirty="0"/>
              <a:t>SMT</a:t>
            </a:r>
          </a:p>
          <a:p>
            <a:pPr marL="342900" marR="0" indent="-342900" defTabSz="1219200" rtl="0" fontAlgn="auto" latinLnBrk="0" hangingPunct="0">
              <a:lnSpc>
                <a:spcPct val="100000"/>
              </a:lnSpc>
              <a:spcBef>
                <a:spcPts val="0"/>
              </a:spcBef>
              <a:spcAft>
                <a:spcPts val="0"/>
              </a:spcAft>
              <a:buClrTx/>
              <a:buSzTx/>
              <a:buFont typeface="Arial" panose="020B0604020202020204" pitchFamily="34" charset="0"/>
              <a:buChar char="•"/>
              <a:tabLst/>
            </a:pPr>
            <a:r>
              <a:rPr lang="x-none" dirty="0"/>
              <a:t>模具開發</a:t>
            </a:r>
          </a:p>
          <a:p>
            <a:pPr marL="342900" marR="0" indent="-342900" defTabSz="1219200" rtl="0" fontAlgn="auto" latinLnBrk="0" hangingPunct="0">
              <a:lnSpc>
                <a:spcPct val="100000"/>
              </a:lnSpc>
              <a:spcBef>
                <a:spcPts val="0"/>
              </a:spcBef>
              <a:spcAft>
                <a:spcPts val="0"/>
              </a:spcAft>
              <a:buClrTx/>
              <a:buSzTx/>
              <a:buFont typeface="Arial" panose="020B0604020202020204" pitchFamily="34" charset="0"/>
              <a:buChar char="•"/>
              <a:tabLst/>
            </a:pPr>
            <a:r>
              <a:rPr lang="x-none" dirty="0"/>
              <a:t>測試驗證</a:t>
            </a:r>
          </a:p>
        </p:txBody>
      </p:sp>
      <p:sp>
        <p:nvSpPr>
          <p:cNvPr id="3" name="TextBox 2">
            <a:extLst>
              <a:ext uri="{FF2B5EF4-FFF2-40B4-BE49-F238E27FC236}">
                <a16:creationId xmlns:a16="http://schemas.microsoft.com/office/drawing/2014/main" id="{27E65311-2355-7A61-10E9-CEB5000FE357}"/>
              </a:ext>
            </a:extLst>
          </p:cNvPr>
          <p:cNvSpPr txBox="1"/>
          <p:nvPr/>
        </p:nvSpPr>
        <p:spPr>
          <a:xfrm>
            <a:off x="150996" y="5296656"/>
            <a:ext cx="4169158" cy="8378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0" marR="0" indent="0" algn="ctr" defTabSz="1219200" rtl="0" fontAlgn="auto" latinLnBrk="0" hangingPunct="0">
              <a:lnSpc>
                <a:spcPct val="100000"/>
              </a:lnSpc>
              <a:spcBef>
                <a:spcPts val="0"/>
              </a:spcBef>
              <a:spcAft>
                <a:spcPts val="0"/>
              </a:spcAft>
              <a:buClrTx/>
              <a:buSzTx/>
              <a:buFontTx/>
              <a:buNone/>
              <a:tabLst/>
            </a:pPr>
            <a:r>
              <a:rPr lang="en-US" dirty="0"/>
              <a:t>* 2024 </a:t>
            </a:r>
            <a:r>
              <a:rPr lang="en-US" dirty="0" err="1"/>
              <a:t>JEM泰國中央實驗室建置完成</a:t>
            </a:r>
            <a:r>
              <a:rPr lang="en-US" dirty="0"/>
              <a:t>。</a:t>
            </a:r>
            <a:endParaRPr kumimoji="0" lang="x-none" sz="2500" b="0" i="0" u="none" strike="noStrike" cap="none" spc="0" normalizeH="0" baseline="0" dirty="0">
              <a:ln>
                <a:noFill/>
              </a:ln>
              <a:solidFill>
                <a:srgbClr val="5E5E5E"/>
              </a:solidFill>
              <a:effectLst/>
              <a:uFillTx/>
              <a:latin typeface="+mj-lt"/>
              <a:ea typeface="+mj-ea"/>
              <a:cs typeface="+mj-cs"/>
              <a:sym typeface="Helvetica"/>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JEM | 2022年度 Product Roadmap"/>
          <p:cNvSpPr txBox="1">
            <a:spLocks noGrp="1"/>
          </p:cNvSpPr>
          <p:nvPr>
            <p:ph type="body" idx="13"/>
          </p:nvPr>
        </p:nvSpPr>
        <p:spPr>
          <a:xfrm>
            <a:off x="1171334" y="708718"/>
            <a:ext cx="9848313" cy="807055"/>
          </a:xfrm>
          <a:prstGeom prst="rect">
            <a:avLst/>
          </a:prstGeom>
        </p:spPr>
        <p:txBody>
          <a:bodyPr/>
          <a:lstStyle/>
          <a:p>
            <a:r>
              <a:rPr dirty="0">
                <a:latin typeface="+mn-lt"/>
                <a:ea typeface="+mn-ea"/>
                <a:cs typeface="+mn-cs"/>
                <a:sym typeface="Helvetica Neue"/>
              </a:rPr>
              <a:t>JEM | </a:t>
            </a:r>
            <a:r>
              <a:rPr b="0" dirty="0">
                <a:latin typeface="+mn-lt"/>
                <a:ea typeface="+mn-ea"/>
                <a:cs typeface="+mn-cs"/>
                <a:sym typeface="Helvetica Neue"/>
              </a:rPr>
              <a:t>202</a:t>
            </a:r>
            <a:r>
              <a:rPr lang="en-US" altLang="zh-TW" b="0" dirty="0">
                <a:latin typeface="+mn-lt"/>
                <a:ea typeface="+mn-ea"/>
                <a:cs typeface="+mn-cs"/>
                <a:sym typeface="Helvetica Neue"/>
              </a:rPr>
              <a:t>4</a:t>
            </a:r>
            <a:r>
              <a:rPr b="0" dirty="0">
                <a:latin typeface="+mn-lt"/>
                <a:ea typeface="+mn-ea"/>
                <a:cs typeface="+mn-cs"/>
                <a:sym typeface="Helvetica Neue"/>
              </a:rPr>
              <a:t>年度 Product Roadmap </a:t>
            </a:r>
          </a:p>
        </p:txBody>
      </p:sp>
      <p:graphicFrame>
        <p:nvGraphicFramePr>
          <p:cNvPr id="456" name="表格"/>
          <p:cNvGraphicFramePr/>
          <p:nvPr>
            <p:extLst>
              <p:ext uri="{D42A27DB-BD31-4B8C-83A1-F6EECF244321}">
                <p14:modId xmlns:p14="http://schemas.microsoft.com/office/powerpoint/2010/main" val="170634525"/>
              </p:ext>
            </p:extLst>
          </p:nvPr>
        </p:nvGraphicFramePr>
        <p:xfrm>
          <a:off x="1023525" y="1848825"/>
          <a:ext cx="14208950" cy="4930793"/>
        </p:xfrm>
        <a:graphic>
          <a:graphicData uri="http://schemas.openxmlformats.org/drawingml/2006/table">
            <a:tbl>
              <a:tblPr>
                <a:tableStyleId>{4C3C2611-4C71-4FC5-86AE-919BDF0F9419}</a:tableStyleId>
              </a:tblPr>
              <a:tblGrid>
                <a:gridCol w="2240472">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89861">
                  <a:extLst>
                    <a:ext uri="{9D8B030D-6E8A-4147-A177-3AD203B41FA5}">
                      <a16:colId xmlns:a16="http://schemas.microsoft.com/office/drawing/2014/main" val="691102547"/>
                    </a:ext>
                  </a:extLst>
                </a:gridCol>
                <a:gridCol w="1817060">
                  <a:extLst>
                    <a:ext uri="{9D8B030D-6E8A-4147-A177-3AD203B41FA5}">
                      <a16:colId xmlns:a16="http://schemas.microsoft.com/office/drawing/2014/main" val="3712622193"/>
                    </a:ext>
                  </a:extLst>
                </a:gridCol>
                <a:gridCol w="145399">
                  <a:extLst>
                    <a:ext uri="{9D8B030D-6E8A-4147-A177-3AD203B41FA5}">
                      <a16:colId xmlns:a16="http://schemas.microsoft.com/office/drawing/2014/main" val="3267130998"/>
                    </a:ext>
                  </a:extLst>
                </a:gridCol>
                <a:gridCol w="162560">
                  <a:extLst>
                    <a:ext uri="{9D8B030D-6E8A-4147-A177-3AD203B41FA5}">
                      <a16:colId xmlns:a16="http://schemas.microsoft.com/office/drawing/2014/main" val="480671595"/>
                    </a:ext>
                  </a:extLst>
                </a:gridCol>
                <a:gridCol w="1509102">
                  <a:extLst>
                    <a:ext uri="{9D8B030D-6E8A-4147-A177-3AD203B41FA5}">
                      <a16:colId xmlns:a16="http://schemas.microsoft.com/office/drawing/2014/main" val="2794448257"/>
                    </a:ext>
                  </a:extLst>
                </a:gridCol>
                <a:gridCol w="2172432">
                  <a:extLst>
                    <a:ext uri="{9D8B030D-6E8A-4147-A177-3AD203B41FA5}">
                      <a16:colId xmlns:a16="http://schemas.microsoft.com/office/drawing/2014/main" val="3830910777"/>
                    </a:ext>
                  </a:extLst>
                </a:gridCol>
                <a:gridCol w="2172432">
                  <a:extLst>
                    <a:ext uri="{9D8B030D-6E8A-4147-A177-3AD203B41FA5}">
                      <a16:colId xmlns:a16="http://schemas.microsoft.com/office/drawing/2014/main" val="2724882455"/>
                    </a:ext>
                  </a:extLst>
                </a:gridCol>
                <a:gridCol w="2172432">
                  <a:extLst>
                    <a:ext uri="{9D8B030D-6E8A-4147-A177-3AD203B41FA5}">
                      <a16:colId xmlns:a16="http://schemas.microsoft.com/office/drawing/2014/main" val="3853538175"/>
                    </a:ext>
                  </a:extLst>
                </a:gridCol>
              </a:tblGrid>
              <a:tr h="835272">
                <a:tc>
                  <a:txBody>
                    <a:bodyPr/>
                    <a:lstStyle/>
                    <a:p>
                      <a:pPr defTabSz="457200">
                        <a:defRPr sz="1800"/>
                      </a:pPr>
                      <a:endParaRPr sz="1900" dirty="0">
                        <a:latin typeface="+mj-lt"/>
                        <a:ea typeface="+mj-ea"/>
                        <a:cs typeface="+mj-cs"/>
                        <a:sym typeface="Helvetica"/>
                      </a:endParaRPr>
                    </a:p>
                  </a:txBody>
                  <a:tcPr marL="12700" marR="12700" marT="12700" marB="0" anchor="ctr" horzOverflow="overflow">
                    <a:lnL>
                      <a:solidFill>
                        <a:srgbClr val="A7A7A7"/>
                      </a:solidFill>
                      <a:miter lim="400000"/>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solidFill>
                      <a:schemeClr val="bg2">
                        <a:lumMod val="20000"/>
                        <a:lumOff val="80000"/>
                      </a:schemeClr>
                    </a:solidFill>
                  </a:tcPr>
                </a:tc>
                <a:tc>
                  <a:txBody>
                    <a:bodyPr/>
                    <a:lstStyle/>
                    <a:p>
                      <a:pPr marL="0" marR="0" lvl="0" indent="0" algn="ctr" defTabSz="550332" rtl="0" eaLnBrk="1" fontAlgn="auto" latinLnBrk="0" hangingPunct="1">
                        <a:lnSpc>
                          <a:spcPct val="100000"/>
                        </a:lnSpc>
                        <a:spcBef>
                          <a:spcPts val="0"/>
                        </a:spcBef>
                        <a:spcAft>
                          <a:spcPts val="0"/>
                        </a:spcAft>
                        <a:buClrTx/>
                        <a:buSzTx/>
                        <a:buFontTx/>
                        <a:buNone/>
                        <a:tabLst/>
                        <a:defRPr sz="2200">
                          <a:sym typeface="Helvetica Neue Medium"/>
                        </a:defRPr>
                      </a:pPr>
                      <a:r>
                        <a:rPr lang="en-US" sz="2200" b="0" i="0" u="none" strike="noStrike" cap="none" spc="0" baseline="0" dirty="0">
                          <a:solidFill>
                            <a:srgbClr val="000000"/>
                          </a:solidFill>
                          <a:uFillTx/>
                          <a:latin typeface="Helvetica Neue Medium"/>
                          <a:ea typeface="Helvetica Neue Medium"/>
                          <a:cs typeface="Helvetica Neue Medium"/>
                          <a:sym typeface="Helvetica Neue Light"/>
                        </a:rPr>
                        <a:t>CQ4’23</a:t>
                      </a: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solidFill>
                      <a:schemeClr val="bg2">
                        <a:lumMod val="20000"/>
                        <a:lumOff val="80000"/>
                      </a:schemeClr>
                    </a:solidFill>
                  </a:tcPr>
                </a:tc>
                <a:tc gridSpan="3">
                  <a:txBody>
                    <a:bodyPr/>
                    <a:lstStyle/>
                    <a:p>
                      <a:pPr marL="0" marR="0" lvl="0" indent="0" algn="ctr" defTabSz="550332" rtl="0" eaLnBrk="1" fontAlgn="auto" latinLnBrk="0" hangingPunct="1">
                        <a:lnSpc>
                          <a:spcPct val="100000"/>
                        </a:lnSpc>
                        <a:spcBef>
                          <a:spcPts val="0"/>
                        </a:spcBef>
                        <a:spcAft>
                          <a:spcPts val="0"/>
                        </a:spcAft>
                        <a:buClrTx/>
                        <a:buSzTx/>
                        <a:buFontTx/>
                        <a:buNone/>
                        <a:tabLst/>
                        <a:defRPr sz="2200">
                          <a:sym typeface="Helvetica Neue Medium"/>
                        </a:defRPr>
                      </a:pPr>
                      <a:r>
                        <a:rPr kumimoji="0" lang="en-US" sz="2200" b="0"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Light"/>
                        </a:rPr>
                        <a:t>CQ1’24</a:t>
                      </a: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chemeClr val="bg2">
                        <a:lumMod val="20000"/>
                        <a:lumOff val="80000"/>
                      </a:schemeClr>
                    </a:solidFill>
                  </a:tcPr>
                </a:tc>
                <a:tc hMerge="1">
                  <a:txBody>
                    <a:bodyPr/>
                    <a:lstStyle/>
                    <a:p>
                      <a:endParaRPr lang="x-none"/>
                    </a:p>
                  </a:txBody>
                  <a:tcPr/>
                </a:tc>
                <a:tc hMerge="1">
                  <a:txBody>
                    <a:bodyPr/>
                    <a:lstStyle/>
                    <a:p>
                      <a:endParaRPr lang="x-none"/>
                    </a:p>
                  </a:txBody>
                  <a:tcPr/>
                </a:tc>
                <a:tc gridSpan="2">
                  <a:txBody>
                    <a:bodyPr/>
                    <a:lstStyle/>
                    <a:p>
                      <a:pPr marL="0" marR="0" lvl="0" indent="0" algn="ctr" defTabSz="550332" rtl="0" eaLnBrk="1" fontAlgn="auto" latinLnBrk="0" hangingPunct="1">
                        <a:lnSpc>
                          <a:spcPct val="100000"/>
                        </a:lnSpc>
                        <a:spcBef>
                          <a:spcPts val="0"/>
                        </a:spcBef>
                        <a:spcAft>
                          <a:spcPts val="0"/>
                        </a:spcAft>
                        <a:buClrTx/>
                        <a:buSzTx/>
                        <a:buFontTx/>
                        <a:buNone/>
                        <a:tabLst/>
                        <a:defRPr sz="2200">
                          <a:sym typeface="Helvetica Neue Medium"/>
                        </a:defRPr>
                      </a:pPr>
                      <a:r>
                        <a:rPr kumimoji="0" lang="en-US" sz="2200" b="0"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Light"/>
                        </a:rPr>
                        <a:t>CQ2’24</a:t>
                      </a: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chemeClr val="bg2">
                        <a:lumMod val="20000"/>
                        <a:lumOff val="80000"/>
                      </a:schemeClr>
                    </a:solidFill>
                  </a:tcPr>
                </a:tc>
                <a:tc hMerge="1">
                  <a:txBody>
                    <a:bodyPr/>
                    <a:lstStyle/>
                    <a:p>
                      <a:pPr marL="0" marR="0" lvl="0" indent="0" algn="ctr" defTabSz="550332" rtl="0" eaLnBrk="1" fontAlgn="auto" latinLnBrk="0" hangingPunct="1">
                        <a:lnSpc>
                          <a:spcPct val="100000"/>
                        </a:lnSpc>
                        <a:spcBef>
                          <a:spcPts val="0"/>
                        </a:spcBef>
                        <a:spcAft>
                          <a:spcPts val="0"/>
                        </a:spcAft>
                        <a:buClrTx/>
                        <a:buSzTx/>
                        <a:buFontTx/>
                        <a:buNone/>
                        <a:tabLst/>
                        <a:defRPr sz="2200">
                          <a:sym typeface="Helvetica Neue Medium"/>
                        </a:defRPr>
                      </a:pPr>
                      <a:r>
                        <a:rPr kumimoji="0" lang="en-US" sz="2200" b="0"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Light"/>
                        </a:rPr>
                        <a:t>CQ2’24</a:t>
                      </a: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a:txBody>
                    <a:bodyPr/>
                    <a:lstStyle/>
                    <a:p>
                      <a:pPr marL="0" marR="0" lvl="0" indent="0" algn="ctr" defTabSz="550332" rtl="0" eaLnBrk="1" fontAlgn="auto" latinLnBrk="0" hangingPunct="1">
                        <a:lnSpc>
                          <a:spcPct val="100000"/>
                        </a:lnSpc>
                        <a:spcBef>
                          <a:spcPts val="0"/>
                        </a:spcBef>
                        <a:spcAft>
                          <a:spcPts val="0"/>
                        </a:spcAft>
                        <a:buClrTx/>
                        <a:buSzTx/>
                        <a:buFontTx/>
                        <a:buNone/>
                        <a:tabLst/>
                        <a:defRPr sz="2200">
                          <a:sym typeface="Helvetica Neue Medium"/>
                        </a:defRPr>
                      </a:pPr>
                      <a:r>
                        <a:rPr kumimoji="0" lang="en-US" sz="2200" b="0"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Light"/>
                        </a:rPr>
                        <a:t>CQ3’24</a:t>
                      </a: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chemeClr val="bg2">
                        <a:lumMod val="20000"/>
                        <a:lumOff val="80000"/>
                      </a:schemeClr>
                    </a:solidFill>
                  </a:tcPr>
                </a:tc>
                <a:tc>
                  <a:txBody>
                    <a:bodyPr/>
                    <a:lstStyle/>
                    <a:p>
                      <a:pPr marL="0" marR="0" lvl="0" indent="0" algn="ctr" defTabSz="550332" rtl="0" eaLnBrk="1" fontAlgn="auto" latinLnBrk="0" hangingPunct="1">
                        <a:lnSpc>
                          <a:spcPct val="100000"/>
                        </a:lnSpc>
                        <a:spcBef>
                          <a:spcPts val="0"/>
                        </a:spcBef>
                        <a:spcAft>
                          <a:spcPts val="0"/>
                        </a:spcAft>
                        <a:buClrTx/>
                        <a:buSzTx/>
                        <a:buFontTx/>
                        <a:buNone/>
                        <a:tabLst/>
                        <a:defRPr sz="2200">
                          <a:sym typeface="Helvetica Neue Medium"/>
                        </a:defRPr>
                      </a:pPr>
                      <a:r>
                        <a:rPr kumimoji="0" lang="en-US" sz="2200" b="0"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Light"/>
                        </a:rPr>
                        <a:t>CQ4’24</a:t>
                      </a: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chemeClr val="bg2">
                        <a:lumMod val="20000"/>
                        <a:lumOff val="80000"/>
                      </a:schemeClr>
                    </a:solidFill>
                  </a:tcPr>
                </a:tc>
                <a:tc>
                  <a:txBody>
                    <a:bodyPr/>
                    <a:lstStyle/>
                    <a:p>
                      <a:pPr marL="0" marR="0" lvl="0" indent="0" algn="ctr" defTabSz="550332" rtl="0" eaLnBrk="1" fontAlgn="auto" latinLnBrk="0" hangingPunct="1">
                        <a:lnSpc>
                          <a:spcPct val="100000"/>
                        </a:lnSpc>
                        <a:spcBef>
                          <a:spcPts val="0"/>
                        </a:spcBef>
                        <a:spcAft>
                          <a:spcPts val="0"/>
                        </a:spcAft>
                        <a:buClrTx/>
                        <a:buSzTx/>
                        <a:buFontTx/>
                        <a:buNone/>
                        <a:tabLst/>
                        <a:defRPr sz="2200">
                          <a:sym typeface="Helvetica Neue Medium"/>
                        </a:defRPr>
                      </a:pPr>
                      <a:r>
                        <a:rPr kumimoji="0" lang="en-US" sz="2200" b="0"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Light"/>
                        </a:rPr>
                        <a:t>CQ1’25</a:t>
                      </a:r>
                    </a:p>
                  </a:txBody>
                  <a:tcPr marL="12700" marR="12700" marT="12700" marB="0" anchor="ctr" horzOverflow="overflow">
                    <a:lnL w="9525" cap="flat" cmpd="sng" algn="ctr">
                      <a:solidFill>
                        <a:srgbClr val="A7A7A7"/>
                      </a:solidFill>
                      <a:prstDash val="solid"/>
                      <a:miter lim="400000"/>
                      <a:headEnd type="none" w="med" len="med"/>
                      <a:tailEnd type="none" w="med" len="med"/>
                    </a:lnL>
                    <a:lnR w="6350"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chemeClr val="bg2">
                        <a:lumMod val="20000"/>
                        <a:lumOff val="80000"/>
                      </a:schemeClr>
                    </a:solidFill>
                  </a:tcPr>
                </a:tc>
                <a:extLst>
                  <a:ext uri="{0D108BD9-81ED-4DB2-BD59-A6C34878D82A}">
                    <a16:rowId xmlns:a16="http://schemas.microsoft.com/office/drawing/2014/main" val="3833959013"/>
                  </a:ext>
                </a:extLst>
              </a:tr>
              <a:tr h="810943">
                <a:tc rowSpan="3">
                  <a:txBody>
                    <a:bodyPr/>
                    <a:lstStyle/>
                    <a:p>
                      <a:pPr defTabSz="457200">
                        <a:defRPr sz="1800"/>
                      </a:pPr>
                      <a:r>
                        <a:rPr sz="2000" dirty="0">
                          <a:latin typeface="+mj-lt"/>
                          <a:ea typeface="+mj-ea"/>
                          <a:cs typeface="+mj-cs"/>
                          <a:sym typeface="Helvetica"/>
                        </a:rPr>
                        <a:t>Super Speed</a:t>
                      </a:r>
                    </a:p>
                  </a:txBody>
                  <a:tcPr marL="12700" marR="12700" marT="12700" marB="0" anchor="ctr" horzOverflow="overflow">
                    <a:lnL>
                      <a:solidFill>
                        <a:srgbClr val="A7A7A7"/>
                      </a:solidFill>
                      <a:miter lim="400000"/>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solidFill>
                      <a:srgbClr val="FFFFFF"/>
                    </a:solidFill>
                  </a:tcPr>
                </a:tc>
                <a:tc gridSpan="7">
                  <a:txBody>
                    <a:bodyPr/>
                    <a:lstStyle/>
                    <a:p>
                      <a:pPr indent="0" algn="ctr">
                        <a:defRPr sz="2200">
                          <a:sym typeface="Helvetica Neue Medium"/>
                        </a:defRPr>
                      </a:pPr>
                      <a:r>
                        <a:rPr lang="en-US" dirty="0">
                          <a:latin typeface="+mj-lt"/>
                        </a:rPr>
                        <a:t>USB4 Gen3 C to C Active cable (L: 3m) </a:t>
                      </a:r>
                      <a:endParaRPr dirty="0">
                        <a:latin typeface="+mj-l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x-none"/>
                    </a:p>
                  </a:txBody>
                  <a:tcPr>
                    <a:lnL w="9525" cap="flat" cmpd="sng" algn="ctr">
                      <a:solidFill>
                        <a:srgbClr val="A7A7A7"/>
                      </a:solidFill>
                      <a:prstDash val="solid"/>
                      <a:miter lim="400000"/>
                      <a:headEnd type="none" w="med" len="med"/>
                      <a:tailEnd type="none" w="med" len="med"/>
                    </a:lnL>
                    <a:lnT w="6350" cap="flat" cmpd="sng" algn="ctr">
                      <a:solidFill>
                        <a:srgbClr val="A7A7A7"/>
                      </a:solidFill>
                      <a:prstDash val="solid"/>
                      <a:miter lim="400000"/>
                      <a:headEnd type="none" w="med" len="med"/>
                      <a:tailEnd type="none" w="med" len="med"/>
                    </a:lnT>
                  </a:tcPr>
                </a:tc>
                <a:tc hMerge="1">
                  <a:txBody>
                    <a:bodyPr/>
                    <a:lstStyle/>
                    <a:p>
                      <a:endParaRPr lang="x-none"/>
                    </a:p>
                  </a:txBody>
                  <a:tcPr/>
                </a:tc>
                <a:tc hMerge="1">
                  <a:txBody>
                    <a:bodyPr/>
                    <a:lstStyle/>
                    <a:p>
                      <a:endParaRPr lang="x-none"/>
                    </a:p>
                  </a:txBody>
                  <a:tcPr/>
                </a:tc>
                <a:tc hMerge="1">
                  <a:txBody>
                    <a:bodyPr/>
                    <a:lstStyle/>
                    <a:p>
                      <a:endParaRPr lang="x-none"/>
                    </a:p>
                  </a:txBody>
                  <a:tcPr/>
                </a:tc>
                <a:tc hMerge="1">
                  <a:txBody>
                    <a:bodyPr/>
                    <a:lstStyle/>
                    <a:p>
                      <a:pPr indent="0" algn="ctr">
                        <a:defRPr sz="2200">
                          <a:sym typeface="Helvetica Neue Medium"/>
                        </a:defRPr>
                      </a:pPr>
                      <a:endParaRPr dirty="0">
                        <a:latin typeface="+mj-l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6350"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extLst>
                  <a:ext uri="{0D108BD9-81ED-4DB2-BD59-A6C34878D82A}">
                    <a16:rowId xmlns:a16="http://schemas.microsoft.com/office/drawing/2014/main" val="10001"/>
                  </a:ext>
                </a:extLst>
              </a:tr>
              <a:tr h="835272">
                <a:tc vMerge="1">
                  <a:txBody>
                    <a:bodyPr/>
                    <a:lstStyle/>
                    <a:p>
                      <a:endParaRPr lang="x-none"/>
                    </a:p>
                  </a:txBody>
                  <a:tcPr/>
                </a:tc>
                <a:tc>
                  <a:txBody>
                    <a:bodyPr/>
                    <a:lstStyle/>
                    <a:p>
                      <a:pPr indent="457200">
                        <a:defRPr sz="2200">
                          <a:sym typeface="Helvetica Neue Medium"/>
                        </a:defRPr>
                      </a:pPr>
                      <a:endParaRPr dirty="0"/>
                    </a:p>
                  </a:txBody>
                  <a:tcPr marL="12700" marR="12700" marT="12700" marB="0" anchor="ctr" horzOverflow="overflow">
                    <a:lnL>
                      <a:solidFill>
                        <a:srgbClr val="A7A7A7"/>
                      </a:solidFill>
                      <a:miter lim="400000"/>
                    </a:lnL>
                    <a:lnR w="9525" cap="flat" cmpd="sng" algn="ctr">
                      <a:solidFill>
                        <a:srgbClr val="A7A7A7"/>
                      </a:solidFill>
                      <a:prstDash val="solid"/>
                      <a:miter lim="400000"/>
                      <a:headEnd type="none" w="med" len="med"/>
                      <a:tailEnd type="none" w="med" len="med"/>
                    </a:lnR>
                    <a:lnT w="3175" cap="flat" cmpd="sng" algn="ctr">
                      <a:solidFill>
                        <a:schemeClr val="tx1"/>
                      </a:solidFill>
                      <a:prstDash val="solid"/>
                      <a:round/>
                      <a:headEnd type="none" w="med" len="med"/>
                      <a:tailEnd type="none" w="med" len="med"/>
                    </a:lnT>
                    <a:lnB w="6350">
                      <a:solidFill>
                        <a:srgbClr val="A7A7A7"/>
                      </a:solidFill>
                      <a:miter lim="400000"/>
                    </a:lnB>
                    <a:noFill/>
                  </a:tcPr>
                </a:tc>
                <a:tc gridSpan="4">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A7A7A7"/>
                      </a:solidFill>
                      <a:prstDash val="solid"/>
                      <a:miter lim="400000"/>
                      <a:headEnd type="none" w="med" len="med"/>
                      <a:tailEnd type="none" w="med" len="med"/>
                    </a:lnB>
                    <a:noFill/>
                  </a:tcPr>
                </a:tc>
                <a:tc hMerge="1">
                  <a:txBody>
                    <a:bodyPr/>
                    <a:lstStyle/>
                    <a:p>
                      <a:endParaRPr lang="x-none"/>
                    </a:p>
                  </a:txBody>
                  <a:tcPr/>
                </a:tc>
                <a:tc hMerge="1">
                  <a:txBody>
                    <a:bodyPr/>
                    <a:lstStyle/>
                    <a:p>
                      <a:endParaRPr lang="x-none"/>
                    </a:p>
                  </a:txBody>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B w="6350" cap="flat" cmpd="sng" algn="ctr">
                      <a:solidFill>
                        <a:srgbClr val="A7A7A7"/>
                      </a:solidFill>
                      <a:prstDash val="solid"/>
                      <a:miter lim="400000"/>
                      <a:headEnd type="none" w="med" len="med"/>
                      <a:tailEnd type="none" w="med" len="med"/>
                    </a:lnB>
                    <a:noFill/>
                  </a:tcPr>
                </a:tc>
                <a:tc gridSpan="3">
                  <a:txBody>
                    <a:bodyPr/>
                    <a:lstStyle/>
                    <a:p>
                      <a:pPr marL="0" marR="0" indent="0" algn="ctr" defTabSz="550332" rtl="0" latinLnBrk="0">
                        <a:lnSpc>
                          <a:spcPct val="100000"/>
                        </a:lnSpc>
                        <a:spcBef>
                          <a:spcPts val="0"/>
                        </a:spcBef>
                        <a:spcAft>
                          <a:spcPts val="0"/>
                        </a:spcAft>
                        <a:buClrTx/>
                        <a:buSzTx/>
                        <a:buFontTx/>
                        <a:buNone/>
                        <a:tabLst/>
                        <a:defRPr sz="2200">
                          <a:sym typeface="Helvetica Neue Medium"/>
                        </a:defRPr>
                      </a:pPr>
                      <a:r>
                        <a:rPr lang="en-US" sz="2200" b="0" i="0" u="none" strike="noStrike" cap="none" spc="0" baseline="0" dirty="0">
                          <a:solidFill>
                            <a:srgbClr val="000000"/>
                          </a:solidFill>
                          <a:uFillTx/>
                          <a:latin typeface="+mj-lt"/>
                          <a:ea typeface="Helvetica Neue Medium"/>
                          <a:cs typeface="Helvetica Neue Medium"/>
                          <a:sym typeface="Helvetica Neue Light"/>
                        </a:rPr>
                        <a:t>PFAS-Free Process Implement</a:t>
                      </a: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A7A7A7"/>
                      </a:solidFill>
                      <a:prstDash val="solid"/>
                      <a:miter lim="400000"/>
                      <a:headEnd type="none" w="med" len="med"/>
                      <a:tailEnd type="none" w="med" len="med"/>
                    </a:lnB>
                    <a:solidFill>
                      <a:schemeClr val="accent6">
                        <a:lumMod val="20000"/>
                        <a:lumOff val="80000"/>
                      </a:schemeClr>
                    </a:solidFill>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a:solidFill>
                        <a:srgbClr val="A7A7A7"/>
                      </a:solidFill>
                      <a:miter lim="400000"/>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a:solidFill>
                        <a:srgbClr val="A7A7A7"/>
                      </a:solidFill>
                      <a:miter lim="400000"/>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a:solidFill>
                        <a:srgbClr val="A7A7A7"/>
                      </a:solidFill>
                      <a:miter lim="400000"/>
                    </a:lnL>
                    <a:lnR w="6350">
                      <a:solidFill>
                        <a:srgbClr val="A7A7A7"/>
                      </a:solidFill>
                      <a:miter lim="400000"/>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extLst>
                  <a:ext uri="{0D108BD9-81ED-4DB2-BD59-A6C34878D82A}">
                    <a16:rowId xmlns:a16="http://schemas.microsoft.com/office/drawing/2014/main" val="10002"/>
                  </a:ext>
                </a:extLst>
              </a:tr>
              <a:tr h="835272">
                <a:tc vMerge="1">
                  <a:txBody>
                    <a:bodyPr/>
                    <a:lstStyle/>
                    <a:p>
                      <a:pPr defTabSz="457200">
                        <a:defRPr sz="1800"/>
                      </a:pPr>
                      <a:endParaRPr sz="2000" dirty="0">
                        <a:latin typeface="+mj-lt"/>
                        <a:ea typeface="+mj-ea"/>
                        <a:cs typeface="+mj-cs"/>
                        <a:sym typeface="Helvetica"/>
                      </a:endParaRPr>
                    </a:p>
                  </a:txBody>
                  <a:tcPr marL="12700" marR="12700" marT="12700" marB="0" anchor="ctr" horzOverflow="overflow">
                    <a:lnL>
                      <a:solidFill>
                        <a:srgbClr val="A7A7A7"/>
                      </a:solidFill>
                      <a:miter lim="400000"/>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solidFill>
                      <a:srgbClr val="FFFFFF"/>
                    </a:solidFill>
                  </a:tcPr>
                </a:tc>
                <a:tc>
                  <a:txBody>
                    <a:bodyPr/>
                    <a:lstStyle/>
                    <a:p>
                      <a:pPr indent="457200">
                        <a:defRPr sz="2200">
                          <a:sym typeface="Helvetica Neue Medium"/>
                        </a:defRPr>
                      </a:pPr>
                      <a:endParaRPr dirty="0"/>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noFill/>
                  </a:tcPr>
                </a:tc>
                <a:tc gridSpan="7">
                  <a:txBody>
                    <a:bodyPr/>
                    <a:lstStyle/>
                    <a:p>
                      <a:pPr marL="0" marR="0" indent="0" algn="ctr" defTabSz="550332" rtl="0" latinLnBrk="0">
                        <a:lnSpc>
                          <a:spcPct val="100000"/>
                        </a:lnSpc>
                        <a:spcBef>
                          <a:spcPts val="0"/>
                        </a:spcBef>
                        <a:spcAft>
                          <a:spcPts val="0"/>
                        </a:spcAft>
                        <a:buClrTx/>
                        <a:buSzTx/>
                        <a:buFontTx/>
                        <a:buNone/>
                        <a:tabLst/>
                        <a:defRPr sz="2200">
                          <a:sym typeface="Helvetica Neue Medium"/>
                        </a:defRPr>
                      </a:pPr>
                      <a:r>
                        <a:rPr lang="en-US" sz="2200" b="0" i="0" u="none" strike="noStrike" cap="none" spc="0" baseline="0" dirty="0">
                          <a:solidFill>
                            <a:srgbClr val="000000"/>
                          </a:solidFill>
                          <a:uFillTx/>
                          <a:latin typeface="+mj-lt"/>
                          <a:ea typeface="Helvetica Neue Medium"/>
                          <a:cs typeface="Helvetica Neue Medium"/>
                          <a:sym typeface="Helvetica Neue Light"/>
                        </a:rPr>
                        <a:t>USB Type C cable 240W Anti-Arc Implement </a:t>
                      </a: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chemeClr val="accent5">
                        <a:lumMod val="20000"/>
                        <a:lumOff val="80000"/>
                      </a:schemeClr>
                    </a:solidFill>
                  </a:tcPr>
                </a:tc>
                <a:tc hMerge="1">
                  <a:txBody>
                    <a:bodyPr/>
                    <a:lstStyle/>
                    <a:p>
                      <a:endParaRPr lang="x-none"/>
                    </a:p>
                  </a:txBody>
                  <a:tcPr/>
                </a:tc>
                <a:tc hMerge="1">
                  <a:txBody>
                    <a:bodyPr/>
                    <a:lstStyle/>
                    <a:p>
                      <a:endParaRPr lang="x-none"/>
                    </a:p>
                  </a:txBody>
                  <a:tcPr/>
                </a:tc>
                <a:tc hMerge="1">
                  <a:txBody>
                    <a:bodyPr/>
                    <a:lstStyle/>
                    <a:p>
                      <a:endParaRPr lang="x-none"/>
                    </a:p>
                  </a:txBody>
                  <a:tcPr/>
                </a:tc>
                <a:tc hMerge="1">
                  <a:txBody>
                    <a:bodyPr/>
                    <a:lstStyle/>
                    <a:p>
                      <a:pPr marL="0" marR="0" indent="0" algn="ctr"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chemeClr val="accent6">
                        <a:lumMod val="20000"/>
                        <a:lumOff val="80000"/>
                      </a:schemeClr>
                    </a:solidFill>
                  </a:tcPr>
                </a:tc>
                <a:tc hMerge="1">
                  <a:txBody>
                    <a:bodyPr/>
                    <a:lstStyle/>
                    <a:p>
                      <a:endParaRPr lang="x-none"/>
                    </a:p>
                  </a:txBody>
                  <a:tcPr/>
                </a:tc>
                <a:tc hMerge="1">
                  <a:txBody>
                    <a:bodyPr/>
                    <a:lstStyle/>
                    <a:p>
                      <a:endParaRPr lang="x-none"/>
                    </a:p>
                  </a:txBody>
                  <a:tcPr/>
                </a:tc>
                <a:tc>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R w="6350">
                      <a:solidFill>
                        <a:srgbClr val="A7A7A7"/>
                      </a:solidFill>
                      <a:miter lim="400000"/>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extLst>
                  <a:ext uri="{0D108BD9-81ED-4DB2-BD59-A6C34878D82A}">
                    <a16:rowId xmlns:a16="http://schemas.microsoft.com/office/drawing/2014/main" val="1396331199"/>
                  </a:ext>
                </a:extLst>
              </a:tr>
              <a:tr h="807017">
                <a:tc>
                  <a:txBody>
                    <a:bodyPr/>
                    <a:lstStyle/>
                    <a:p>
                      <a:pPr defTabSz="457200">
                        <a:defRPr sz="1800"/>
                      </a:pPr>
                      <a:r>
                        <a:rPr lang="x-none" sz="2000" dirty="0">
                          <a:latin typeface="+mj-lt"/>
                          <a:ea typeface="+mj-ea"/>
                          <a:cs typeface="+mj-cs"/>
                          <a:sym typeface="Helvetica"/>
                        </a:rPr>
                        <a:t>Medical</a:t>
                      </a:r>
                      <a:endParaRPr sz="2000" dirty="0">
                        <a:latin typeface="+mj-lt"/>
                        <a:ea typeface="+mj-ea"/>
                        <a:cs typeface="+mj-cs"/>
                        <a:sym typeface="Helvetica"/>
                      </a:endParaRPr>
                    </a:p>
                  </a:txBody>
                  <a:tcPr marL="12700" marR="12700" marT="12700" marB="0" anchor="ctr" horzOverflow="overflow">
                    <a:lnL>
                      <a:solidFill>
                        <a:srgbClr val="A7A7A7"/>
                      </a:solidFill>
                      <a:miter lim="400000"/>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rgbClr val="FFFFFF"/>
                    </a:solidFill>
                  </a:tcPr>
                </a:tc>
                <a:tc gridSpan="6">
                  <a:txBody>
                    <a:bodyPr/>
                    <a:lstStyle/>
                    <a:p>
                      <a:pPr defTabSz="457200">
                        <a:defRPr sz="1900">
                          <a:latin typeface="+mj-lt"/>
                          <a:ea typeface="+mj-ea"/>
                          <a:cs typeface="+mj-cs"/>
                          <a:sym typeface="Helvetica"/>
                        </a:defRPr>
                      </a:pPr>
                      <a:r>
                        <a:rPr lang="x-none" sz="2200" dirty="0"/>
                        <a:t>Medical Cable Development</a:t>
                      </a: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solidFill>
                      <a:schemeClr val="accent3">
                        <a:lumMod val="60000"/>
                        <a:lumOff val="40000"/>
                      </a:schemeClr>
                    </a:solidFill>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lang="x-none"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solidFill>
                      <a:schemeClr val="accent3">
                        <a:lumMod val="60000"/>
                        <a:lumOff val="40000"/>
                      </a:schemeClr>
                    </a:solidFill>
                  </a:tcPr>
                </a:tc>
                <a:tc hMerge="1">
                  <a:txBody>
                    <a:bodyPr/>
                    <a:lstStyle/>
                    <a:p>
                      <a:endParaRPr lang="x-none"/>
                    </a:p>
                  </a:txBody>
                  <a:tcPr/>
                </a:tc>
                <a:tc hMerge="1">
                  <a:txBody>
                    <a:bodyPr/>
                    <a:lstStyle/>
                    <a:p>
                      <a:endParaRPr lang="x-none"/>
                    </a:p>
                  </a:txBody>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lang="x-none"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noFill/>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lang="x-none"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solidFill>
                      <a:schemeClr val="accent3">
                        <a:lumMod val="60000"/>
                        <a:lumOff val="40000"/>
                      </a:schemeClr>
                    </a:solidFill>
                  </a:tcPr>
                </a:tc>
                <a:tc>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lang="x-none"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lang="x-none"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lang="x-none"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12700" cap="flat" cmpd="sng" algn="ctr">
                      <a:solidFill>
                        <a:srgbClr val="A7A7A7"/>
                      </a:solidFill>
                      <a:prstDash val="solid"/>
                      <a:round/>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extLst>
                  <a:ext uri="{0D108BD9-81ED-4DB2-BD59-A6C34878D82A}">
                    <a16:rowId xmlns:a16="http://schemas.microsoft.com/office/drawing/2014/main" val="10007"/>
                  </a:ext>
                </a:extLst>
              </a:tr>
              <a:tr h="807017">
                <a:tc>
                  <a:txBody>
                    <a:bodyPr/>
                    <a:lstStyle/>
                    <a:p>
                      <a:pPr defTabSz="457200">
                        <a:defRPr sz="1800"/>
                      </a:pPr>
                      <a:r>
                        <a:rPr lang="en-US" sz="2000" dirty="0">
                          <a:latin typeface="+mj-lt"/>
                          <a:ea typeface="+mj-ea"/>
                          <a:cs typeface="+mj-cs"/>
                          <a:sym typeface="Helvetica"/>
                        </a:rPr>
                        <a:t>Wire Harness</a:t>
                      </a:r>
                      <a:endParaRPr sz="2000" dirty="0">
                        <a:latin typeface="+mj-lt"/>
                        <a:ea typeface="+mj-ea"/>
                        <a:cs typeface="+mj-cs"/>
                        <a:sym typeface="Helvetica"/>
                      </a:endParaRPr>
                    </a:p>
                  </a:txBody>
                  <a:tcPr marL="12700" marR="12700" marT="12700" marB="0" anchor="ctr" horzOverflow="overflow">
                    <a:lnL>
                      <a:solidFill>
                        <a:srgbClr val="A7A7A7"/>
                      </a:solidFill>
                      <a:miter lim="400000"/>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solidFill>
                      <a:srgbClr val="FFFFFF"/>
                    </a:solidFill>
                  </a:tcPr>
                </a:tc>
                <a:tc gridSpan="2">
                  <a:txBody>
                    <a:bodyPr/>
                    <a:lstStyle/>
                    <a:p>
                      <a:pPr defTabSz="457200">
                        <a:defRPr sz="1900">
                          <a:latin typeface="+mj-lt"/>
                          <a:ea typeface="+mj-ea"/>
                          <a:cs typeface="+mj-cs"/>
                          <a:sym typeface="Helvetica"/>
                        </a:defRPr>
                      </a:pPr>
                      <a:endParaRPr lang="x-none" sz="2200" dirty="0"/>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noFill/>
                  </a:tcPr>
                </a:tc>
                <a:tc hMerge="1">
                  <a:txBody>
                    <a:bodyPr/>
                    <a:lstStyle/>
                    <a:p>
                      <a:endParaRPr lang="x-none"/>
                    </a:p>
                  </a:txBody>
                  <a:tcPr/>
                </a:tc>
                <a:tc>
                  <a:txBody>
                    <a:bodyPr/>
                    <a:lstStyle/>
                    <a:p>
                      <a:pPr defTabSz="457200">
                        <a:defRPr sz="1900">
                          <a:latin typeface="+mj-lt"/>
                          <a:ea typeface="+mj-ea"/>
                          <a:cs typeface="+mj-cs"/>
                          <a:sym typeface="Helvetica"/>
                        </a:defRPr>
                      </a:pPr>
                      <a:endParaRPr lang="x-none" sz="2200" dirty="0"/>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gridSpan="3">
                  <a:txBody>
                    <a:bodyPr/>
                    <a:lstStyle/>
                    <a:p>
                      <a:pPr defTabSz="457200">
                        <a:defRPr sz="1900">
                          <a:latin typeface="+mj-lt"/>
                          <a:ea typeface="+mj-ea"/>
                          <a:cs typeface="+mj-cs"/>
                          <a:sym typeface="Helvetica"/>
                        </a:defRPr>
                      </a:pPr>
                      <a:endParaRPr lang="x-none" sz="2200" dirty="0"/>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cap="flat" cmpd="sng" algn="ctr">
                      <a:solidFill>
                        <a:srgbClr val="A7A7A7"/>
                      </a:solidFill>
                      <a:prstDash val="solid"/>
                      <a:miter lim="400000"/>
                      <a:headEnd type="none" w="med" len="med"/>
                      <a:tailEnd type="none" w="med" len="med"/>
                    </a:lnB>
                    <a:noFill/>
                  </a:tcPr>
                </a:tc>
                <a:tc hMerge="1">
                  <a:txBody>
                    <a:bodyPr/>
                    <a:lstStyle/>
                    <a:p>
                      <a:endParaRPr lang="x-none"/>
                    </a:p>
                  </a:txBody>
                  <a:tcPr/>
                </a:tc>
                <a:tc hMerge="1">
                  <a:txBody>
                    <a:bodyPr/>
                    <a:lstStyle/>
                    <a:p>
                      <a:endParaRPr lang="x-none"/>
                    </a:p>
                  </a:txBody>
                  <a:tcPr/>
                </a:tc>
                <a:tc gridSpan="3">
                  <a:txBody>
                    <a:bodyPr/>
                    <a:lstStyle/>
                    <a:p>
                      <a:pPr marL="0" marR="0" indent="0" algn="ctr" defTabSz="550332" rtl="0" latinLnBrk="0">
                        <a:lnSpc>
                          <a:spcPct val="100000"/>
                        </a:lnSpc>
                        <a:spcBef>
                          <a:spcPts val="0"/>
                        </a:spcBef>
                        <a:spcAft>
                          <a:spcPts val="0"/>
                        </a:spcAft>
                        <a:buClrTx/>
                        <a:buSzTx/>
                        <a:buFontTx/>
                        <a:buNone/>
                        <a:tabLst/>
                        <a:defRPr sz="2200">
                          <a:sym typeface="Helvetica Neue Medium"/>
                        </a:defRPr>
                      </a:pPr>
                      <a:r>
                        <a:rPr lang="x-none" sz="2200" b="0" i="0" u="none" strike="noStrike" cap="none" spc="0" baseline="0" dirty="0">
                          <a:solidFill>
                            <a:srgbClr val="000000"/>
                          </a:solidFill>
                          <a:uFillTx/>
                          <a:latin typeface="+mj-lt"/>
                          <a:ea typeface="Helvetica Neue Medium"/>
                          <a:cs typeface="Helvetica Neue Medium"/>
                          <a:sym typeface="Helvetica Neue Light"/>
                        </a:rPr>
                        <a:t>Antenna/Wire harness Bring up in Thailand</a:t>
                      </a:r>
                    </a:p>
                  </a:txBody>
                  <a:tcPr marL="12700" marR="12700" marT="12700" marB="0" anchor="ctr" horzOverflow="overflow">
                    <a:lnL w="9525" cap="flat" cmpd="sng" algn="ctr">
                      <a:solidFill>
                        <a:srgbClr val="A7A7A7"/>
                      </a:solidFill>
                      <a:prstDash val="solid"/>
                      <a:miter lim="400000"/>
                      <a:headEnd type="none" w="med" len="med"/>
                      <a:tailEnd type="none" w="med" len="med"/>
                    </a:lnL>
                    <a:lnR w="12700" cap="flat" cmpd="sng" algn="ctr">
                      <a:solidFill>
                        <a:srgbClr val="A7A7A7"/>
                      </a:solidFill>
                      <a:prstDash val="solid"/>
                      <a:round/>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solidFill>
                      <a:schemeClr val="accent1">
                        <a:lumMod val="40000"/>
                        <a:lumOff val="60000"/>
                      </a:schemeClr>
                    </a:solidFill>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lang="x-none"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9525" cap="flat" cmpd="sng" algn="ctr">
                      <a:solidFill>
                        <a:srgbClr val="A7A7A7"/>
                      </a:solidFill>
                      <a:prstDash val="solid"/>
                      <a:miter lim="400000"/>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noFill/>
                  </a:tcPr>
                </a:tc>
                <a:tc hMerge="1">
                  <a:txBody>
                    <a:bodyPr/>
                    <a:lstStyle/>
                    <a:p>
                      <a:pPr marL="0" marR="0" indent="0" algn="l" defTabSz="550332" rtl="0" latinLnBrk="0">
                        <a:lnSpc>
                          <a:spcPct val="100000"/>
                        </a:lnSpc>
                        <a:spcBef>
                          <a:spcPts val="0"/>
                        </a:spcBef>
                        <a:spcAft>
                          <a:spcPts val="0"/>
                        </a:spcAft>
                        <a:buClrTx/>
                        <a:buSzTx/>
                        <a:buFontTx/>
                        <a:buNone/>
                        <a:tabLst/>
                        <a:defRPr sz="2200">
                          <a:sym typeface="Helvetica Neue Medium"/>
                        </a:defRPr>
                      </a:pPr>
                      <a:endParaRPr lang="x-none" sz="2200" b="0" i="0" u="none" strike="noStrike" cap="none" spc="0" baseline="0" dirty="0">
                        <a:solidFill>
                          <a:srgbClr val="000000"/>
                        </a:solidFill>
                        <a:uFillTx/>
                        <a:latin typeface="+mj-lt"/>
                        <a:ea typeface="Helvetica Neue Medium"/>
                        <a:cs typeface="Helvetica Neue Medium"/>
                        <a:sym typeface="Helvetica Neue Light"/>
                      </a:endParaRPr>
                    </a:p>
                  </a:txBody>
                  <a:tcPr marL="12700" marR="12700" marT="12700" marB="0" anchor="ctr" horzOverflow="overflow">
                    <a:lnL w="9525" cap="flat" cmpd="sng" algn="ctr">
                      <a:solidFill>
                        <a:srgbClr val="A7A7A7"/>
                      </a:solidFill>
                      <a:prstDash val="solid"/>
                      <a:miter lim="400000"/>
                      <a:headEnd type="none" w="med" len="med"/>
                      <a:tailEnd type="none" w="med" len="med"/>
                    </a:lnL>
                    <a:lnR w="12700" cap="flat" cmpd="sng" algn="ctr">
                      <a:solidFill>
                        <a:srgbClr val="A7A7A7"/>
                      </a:solidFill>
                      <a:prstDash val="solid"/>
                      <a:round/>
                      <a:headEnd type="none" w="med" len="med"/>
                      <a:tailEnd type="none" w="med" len="med"/>
                    </a:lnR>
                    <a:lnT w="6350" cap="flat" cmpd="sng" algn="ctr">
                      <a:solidFill>
                        <a:srgbClr val="A7A7A7"/>
                      </a:solidFill>
                      <a:prstDash val="solid"/>
                      <a:miter lim="400000"/>
                      <a:headEnd type="none" w="med" len="med"/>
                      <a:tailEnd type="none" w="med" len="med"/>
                    </a:lnT>
                    <a:lnB w="6350">
                      <a:solidFill>
                        <a:srgbClr val="A7A7A7"/>
                      </a:solidFill>
                      <a:miter lim="400000"/>
                    </a:lnB>
                    <a:noFill/>
                  </a:tcPr>
                </a:tc>
                <a:extLst>
                  <a:ext uri="{0D108BD9-81ED-4DB2-BD59-A6C34878D82A}">
                    <a16:rowId xmlns:a16="http://schemas.microsoft.com/office/drawing/2014/main" val="766939898"/>
                  </a:ext>
                </a:extLst>
              </a:tr>
            </a:tbl>
          </a:graphicData>
        </a:graphic>
      </p:graphicFrame>
      <p:pic>
        <p:nvPicPr>
          <p:cNvPr id="457" name="影像" descr="影像"/>
          <p:cNvPicPr>
            <a:picLocks noChangeAspect="1"/>
          </p:cNvPicPr>
          <p:nvPr/>
        </p:nvPicPr>
        <p:blipFill>
          <a:blip r:embed="rId2"/>
          <a:srcRect r="65708"/>
          <a:stretch>
            <a:fillRect/>
          </a:stretch>
        </p:blipFill>
        <p:spPr>
          <a:xfrm>
            <a:off x="1171334" y="3027680"/>
            <a:ext cx="1794776" cy="462603"/>
          </a:xfrm>
          <a:prstGeom prst="rect">
            <a:avLst/>
          </a:prstGeom>
          <a:ln w="12700">
            <a:miter lim="400000"/>
          </a:ln>
        </p:spPr>
      </p:pic>
      <p:sp>
        <p:nvSpPr>
          <p:cNvPr id="3" name="TextBox 2">
            <a:extLst>
              <a:ext uri="{FF2B5EF4-FFF2-40B4-BE49-F238E27FC236}">
                <a16:creationId xmlns:a16="http://schemas.microsoft.com/office/drawing/2014/main" id="{E05449E9-4AAF-9C5D-9A7C-85B9B77F1D44}"/>
              </a:ext>
            </a:extLst>
          </p:cNvPr>
          <p:cNvSpPr txBox="1"/>
          <p:nvPr/>
        </p:nvSpPr>
        <p:spPr>
          <a:xfrm>
            <a:off x="1023525" y="7295175"/>
            <a:ext cx="10817466" cy="4531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r>
              <a:rPr lang="x-none" dirty="0"/>
              <a:t>* </a:t>
            </a:r>
            <a:r>
              <a:rPr kumimoji="0" lang="x-none" sz="2500" b="0" i="0" u="none" strike="noStrike" cap="none" spc="0" normalizeH="0" baseline="0" dirty="0">
                <a:ln>
                  <a:noFill/>
                </a:ln>
                <a:solidFill>
                  <a:srgbClr val="5E5E5E"/>
                </a:solidFill>
                <a:effectLst/>
                <a:uFillTx/>
                <a:latin typeface="+mj-lt"/>
                <a:ea typeface="+mj-ea"/>
                <a:cs typeface="+mj-cs"/>
                <a:sym typeface="Helvetica"/>
              </a:rPr>
              <a:t>Wecome to have design </a:t>
            </a:r>
            <a:r>
              <a:rPr kumimoji="0" lang="en-US" sz="2500" b="0" i="0" u="none" strike="noStrike" cap="none" spc="0" normalizeH="0" baseline="0" dirty="0">
                <a:ln>
                  <a:noFill/>
                </a:ln>
                <a:solidFill>
                  <a:srgbClr val="5E5E5E"/>
                </a:solidFill>
                <a:effectLst/>
                <a:uFillTx/>
                <a:latin typeface="+mj-lt"/>
                <a:ea typeface="+mj-ea"/>
                <a:cs typeface="+mj-cs"/>
                <a:sym typeface="Helvetica"/>
              </a:rPr>
              <a:t>challenge</a:t>
            </a:r>
            <a:r>
              <a:rPr kumimoji="0" lang="zh-TW" altLang="en-US" sz="2500" b="0" i="0" u="none" strike="noStrike" cap="none" spc="0" normalizeH="0" baseline="0" dirty="0">
                <a:ln>
                  <a:noFill/>
                </a:ln>
                <a:solidFill>
                  <a:srgbClr val="5E5E5E"/>
                </a:solidFill>
                <a:effectLst/>
                <a:uFillTx/>
                <a:latin typeface="+mj-lt"/>
                <a:ea typeface="+mj-ea"/>
                <a:cs typeface="+mj-cs"/>
                <a:sym typeface="Helvetica"/>
              </a:rPr>
              <a:t> </a:t>
            </a:r>
            <a:r>
              <a:rPr lang="en-US" altLang="zh-TW" dirty="0"/>
              <a:t>&amp; Customized cable. </a:t>
            </a:r>
            <a:endParaRPr kumimoji="0" lang="x-none" sz="2500" b="0" i="0" u="none" strike="noStrike" cap="none" spc="0" normalizeH="0" baseline="0" dirty="0">
              <a:ln>
                <a:noFill/>
              </a:ln>
              <a:solidFill>
                <a:srgbClr val="5E5E5E"/>
              </a:solidFill>
              <a:effectLst/>
              <a:uFillTx/>
              <a:latin typeface="+mj-lt"/>
              <a:ea typeface="+mj-ea"/>
              <a:cs typeface="+mj-cs"/>
              <a:sym typeface="Helvetica"/>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JEM | USB4 高速線束認證"/>
          <p:cNvSpPr txBox="1">
            <a:spLocks noGrp="1"/>
          </p:cNvSpPr>
          <p:nvPr>
            <p:ph type="body" idx="13"/>
          </p:nvPr>
        </p:nvSpPr>
        <p:spPr>
          <a:xfrm>
            <a:off x="1171336" y="643357"/>
            <a:ext cx="7321980" cy="807055"/>
          </a:xfrm>
          <a:prstGeom prst="rect">
            <a:avLst/>
          </a:prstGeom>
        </p:spPr>
        <p:txBody>
          <a:bodyPr/>
          <a:lstStyle/>
          <a:p>
            <a:r>
              <a:rPr>
                <a:latin typeface="+mn-lt"/>
                <a:ea typeface="+mn-ea"/>
                <a:cs typeface="+mn-cs"/>
                <a:sym typeface="Helvetica Neue"/>
              </a:rPr>
              <a:t>JEM | </a:t>
            </a:r>
            <a:r>
              <a:rPr b="0">
                <a:latin typeface="+mn-lt"/>
                <a:ea typeface="+mn-ea"/>
                <a:cs typeface="+mn-cs"/>
                <a:sym typeface="Helvetica Neue"/>
              </a:rPr>
              <a:t>USB4 高速線束認證</a:t>
            </a:r>
          </a:p>
        </p:txBody>
      </p:sp>
      <p:pic>
        <p:nvPicPr>
          <p:cNvPr id="409" name="影像" descr="影像"/>
          <p:cNvPicPr>
            <a:picLocks noChangeAspect="1"/>
          </p:cNvPicPr>
          <p:nvPr/>
        </p:nvPicPr>
        <p:blipFill>
          <a:blip r:embed="rId2"/>
          <a:stretch>
            <a:fillRect/>
          </a:stretch>
        </p:blipFill>
        <p:spPr>
          <a:xfrm>
            <a:off x="1302355" y="1874970"/>
            <a:ext cx="12357101" cy="1092201"/>
          </a:xfrm>
          <a:prstGeom prst="rect">
            <a:avLst/>
          </a:prstGeom>
          <a:ln w="12700">
            <a:miter lim="400000"/>
          </a:ln>
        </p:spPr>
      </p:pic>
      <p:graphicFrame>
        <p:nvGraphicFramePr>
          <p:cNvPr id="3" name="表格 2"/>
          <p:cNvGraphicFramePr>
            <a:graphicFrameLocks noGrp="1"/>
          </p:cNvGraphicFramePr>
          <p:nvPr/>
        </p:nvGraphicFramePr>
        <p:xfrm>
          <a:off x="784282" y="3187031"/>
          <a:ext cx="13838990" cy="4820675"/>
        </p:xfrm>
        <a:graphic>
          <a:graphicData uri="http://schemas.openxmlformats.org/drawingml/2006/table">
            <a:tbl>
              <a:tblPr/>
              <a:tblGrid>
                <a:gridCol w="1024198">
                  <a:extLst>
                    <a:ext uri="{9D8B030D-6E8A-4147-A177-3AD203B41FA5}">
                      <a16:colId xmlns:a16="http://schemas.microsoft.com/office/drawing/2014/main" val="20000"/>
                    </a:ext>
                  </a:extLst>
                </a:gridCol>
                <a:gridCol w="7395542">
                  <a:extLst>
                    <a:ext uri="{9D8B030D-6E8A-4147-A177-3AD203B41FA5}">
                      <a16:colId xmlns:a16="http://schemas.microsoft.com/office/drawing/2014/main" val="20001"/>
                    </a:ext>
                  </a:extLst>
                </a:gridCol>
                <a:gridCol w="2418761">
                  <a:extLst>
                    <a:ext uri="{9D8B030D-6E8A-4147-A177-3AD203B41FA5}">
                      <a16:colId xmlns:a16="http://schemas.microsoft.com/office/drawing/2014/main" val="20002"/>
                    </a:ext>
                  </a:extLst>
                </a:gridCol>
                <a:gridCol w="3000489">
                  <a:extLst>
                    <a:ext uri="{9D8B030D-6E8A-4147-A177-3AD203B41FA5}">
                      <a16:colId xmlns:a16="http://schemas.microsoft.com/office/drawing/2014/main" val="20003"/>
                    </a:ext>
                  </a:extLst>
                </a:gridCol>
              </a:tblGrid>
              <a:tr h="271599">
                <a:tc>
                  <a:txBody>
                    <a:bodyPr/>
                    <a:lstStyle/>
                    <a:p>
                      <a:pPr algn="ctr" rtl="0" fontAlgn="ctr"/>
                      <a:r>
                        <a:rPr lang="en-US" sz="1700" b="0" i="0" u="none" strike="noStrike">
                          <a:solidFill>
                            <a:srgbClr val="FFFFFF"/>
                          </a:solidFill>
                          <a:effectLst/>
                          <a:latin typeface="Calibri" panose="020F0502020204030204" pitchFamily="34" charset="0"/>
                          <a:ea typeface="新細明體" panose="02020500000000000000" pitchFamily="18" charset="-120"/>
                        </a:rPr>
                        <a:t>No</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1249F"/>
                    </a:solidFill>
                  </a:tcPr>
                </a:tc>
                <a:tc>
                  <a:txBody>
                    <a:bodyPr/>
                    <a:lstStyle/>
                    <a:p>
                      <a:pPr algn="ctr" rtl="0" fontAlgn="ctr"/>
                      <a:r>
                        <a:rPr lang="en-US" sz="1700" b="0" i="0" u="none" strike="noStrike">
                          <a:solidFill>
                            <a:srgbClr val="FFFFFF"/>
                          </a:solidFill>
                          <a:effectLst/>
                          <a:latin typeface="Calibri" panose="020F0502020204030204" pitchFamily="34" charset="0"/>
                          <a:ea typeface="新細明體" panose="02020500000000000000" pitchFamily="18" charset="-120"/>
                        </a:rPr>
                        <a:t>SPEC</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1249F"/>
                    </a:solidFill>
                  </a:tcPr>
                </a:tc>
                <a:tc>
                  <a:txBody>
                    <a:bodyPr/>
                    <a:lstStyle/>
                    <a:p>
                      <a:pPr algn="ctr" rtl="0" fontAlgn="ctr"/>
                      <a:r>
                        <a:rPr lang="en-US" sz="1700" b="0" i="0" u="none" strike="noStrike">
                          <a:solidFill>
                            <a:srgbClr val="FFFFFF"/>
                          </a:solidFill>
                          <a:effectLst/>
                          <a:latin typeface="Calibri" panose="020F0502020204030204" pitchFamily="34" charset="0"/>
                          <a:ea typeface="新細明體" panose="02020500000000000000" pitchFamily="18" charset="-120"/>
                        </a:rPr>
                        <a:t>TID Award</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1249F"/>
                    </a:solidFill>
                  </a:tcPr>
                </a:tc>
                <a:tc>
                  <a:txBody>
                    <a:bodyPr/>
                    <a:lstStyle/>
                    <a:p>
                      <a:pPr algn="ctr" rtl="0" fontAlgn="ctr"/>
                      <a:r>
                        <a:rPr lang="en-US" sz="1700" b="0" i="0" u="none" strike="noStrike">
                          <a:solidFill>
                            <a:srgbClr val="FFFFFF"/>
                          </a:solidFill>
                          <a:effectLst/>
                          <a:latin typeface="Calibri" panose="020F0502020204030204" pitchFamily="34" charset="0"/>
                          <a:ea typeface="新細明體" panose="02020500000000000000" pitchFamily="18" charset="-120"/>
                        </a:rPr>
                        <a:t>TID#</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1249F"/>
                    </a:solidFill>
                  </a:tcPr>
                </a:tc>
                <a:extLst>
                  <a:ext uri="{0D108BD9-81ED-4DB2-BD59-A6C34878D82A}">
                    <a16:rowId xmlns:a16="http://schemas.microsoft.com/office/drawing/2014/main" val="10000"/>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nl-NL"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C/C Gen2, 1.8M, Twist</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10/20/20'</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4262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C/C Gen3, 0.5M, Coax</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10/20/20'</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4263</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3</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C/C Gen3, 0.8M, Coax</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10/20/20'</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4264</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4</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C/C Gen3, 1.0M, Coax</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05/13/21'</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5626</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5</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Gen3 5A </a:t>
                      </a:r>
                      <a:r>
                        <a:rPr lang="en-US" sz="2000" b="0" i="0" u="none" strike="noStrike" dirty="0">
                          <a:solidFill>
                            <a:srgbClr val="FF0000"/>
                          </a:solidFill>
                          <a:effectLst/>
                          <a:latin typeface="Calibri" panose="020F0502020204030204" pitchFamily="34" charset="0"/>
                          <a:ea typeface="新細明體" panose="02020500000000000000" pitchFamily="18" charset="-120"/>
                          <a:cs typeface="Calibri" panose="020F0502020204030204" pitchFamily="34" charset="0"/>
                        </a:rPr>
                        <a:t>SPR</a:t>
                      </a: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 0.3m-Coax</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01/27/22'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7136</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6</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Gen3 5A </a:t>
                      </a:r>
                      <a:r>
                        <a:rPr lang="en-US" sz="2000" b="0" i="0" u="none" strike="noStrike" dirty="0">
                          <a:solidFill>
                            <a:srgbClr val="FF0000"/>
                          </a:solidFill>
                          <a:effectLst/>
                          <a:latin typeface="Calibri" panose="020F0502020204030204" pitchFamily="34" charset="0"/>
                          <a:ea typeface="新細明體" panose="02020500000000000000" pitchFamily="18" charset="-120"/>
                          <a:cs typeface="Calibri" panose="020F0502020204030204" pitchFamily="34" charset="0"/>
                        </a:rPr>
                        <a:t>EPR</a:t>
                      </a: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 1.0m-Coax</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04/27/22'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7273</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7</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Gen3 5A </a:t>
                      </a:r>
                      <a:r>
                        <a:rPr lang="en-US" sz="2000" b="0" i="0" u="none" strike="noStrike" dirty="0">
                          <a:solidFill>
                            <a:srgbClr val="FF0000"/>
                          </a:solidFill>
                          <a:effectLst/>
                          <a:latin typeface="Calibri" panose="020F0502020204030204" pitchFamily="34" charset="0"/>
                          <a:ea typeface="新細明體" panose="02020500000000000000" pitchFamily="18" charset="-120"/>
                          <a:cs typeface="Calibri" panose="020F0502020204030204" pitchFamily="34" charset="0"/>
                        </a:rPr>
                        <a:t>EPR</a:t>
                      </a: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 0.8m-Coax</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12/08/22'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8763</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8</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Gen3 5A </a:t>
                      </a:r>
                      <a:r>
                        <a:rPr lang="en-US" sz="2000" b="0" i="0" u="none" strike="noStrike">
                          <a:solidFill>
                            <a:srgbClr val="FF0000"/>
                          </a:solidFill>
                          <a:effectLst/>
                          <a:latin typeface="Calibri" panose="020F0502020204030204" pitchFamily="34" charset="0"/>
                          <a:ea typeface="新細明體" panose="02020500000000000000" pitchFamily="18" charset="-120"/>
                          <a:cs typeface="Calibri" panose="020F0502020204030204" pitchFamily="34" charset="0"/>
                        </a:rPr>
                        <a:t>EPR</a:t>
                      </a:r>
                      <a:r>
                        <a:rPr lang="en-US"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 0.5m-Coax</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12/17/22'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8811</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9</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Gen3 5A </a:t>
                      </a:r>
                      <a:r>
                        <a:rPr lang="en-US" sz="2000" b="0" i="0" u="none" strike="noStrike" dirty="0">
                          <a:solidFill>
                            <a:srgbClr val="FF0000"/>
                          </a:solidFill>
                          <a:effectLst/>
                          <a:latin typeface="Calibri" panose="020F0502020204030204" pitchFamily="34" charset="0"/>
                          <a:ea typeface="新細明體" panose="02020500000000000000" pitchFamily="18" charset="-120"/>
                          <a:cs typeface="Calibri" panose="020F0502020204030204" pitchFamily="34" charset="0"/>
                        </a:rPr>
                        <a:t>EPR</a:t>
                      </a: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 0.3m-Coax</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12/17/22'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8812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90089">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10</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Gen2 5A</a:t>
                      </a:r>
                      <a:r>
                        <a:rPr lang="en-US" sz="2000" b="0" i="0" u="none" strike="noStrike" dirty="0">
                          <a:solidFill>
                            <a:srgbClr val="FF0000"/>
                          </a:solidFill>
                          <a:effectLst/>
                          <a:latin typeface="Calibri" panose="020F0502020204030204" pitchFamily="34" charset="0"/>
                          <a:ea typeface="新細明體" panose="02020500000000000000" pitchFamily="18" charset="-120"/>
                          <a:cs typeface="Calibri" panose="020F0502020204030204" pitchFamily="34" charset="0"/>
                        </a:rPr>
                        <a:t> EPR </a:t>
                      </a: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1.8m-twist pair</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04/27/22'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7274</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8100">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11</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20Gbps 240W Type C /C 1.0m  Twist Pair</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06/28/23'</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9642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77521">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12</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20Gbps 240W Type C /C 1.0m  Twist Pair(Screw Type)</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06/28/23'</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9641</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66302">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13</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20Gbps 240W Type C /C 1.0m  Twist Pair(Orange)</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05/04/23'</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9430</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34763">
                <a:tc>
                  <a:txBody>
                    <a:bodyPr/>
                    <a:lstStyle/>
                    <a:p>
                      <a:pPr algn="ctr" rtl="0" fontAlgn="ctr"/>
                      <a:r>
                        <a:rPr lang="en-US" altLang="zh-TW" sz="2000" b="0" i="0" u="none" strike="noStrike">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14</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USB4 40Gbps 240W Type C /C 1.0m  Twist Pair</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0" i="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Calibri" panose="020F0502020204030204" pitchFamily="34" charset="0"/>
                          <a:ea typeface="細明體" panose="02020509000000000000" pitchFamily="49" charset="-120"/>
                          <a:cs typeface="Calibri" panose="020F0502020204030204" pitchFamily="34" charset="0"/>
                        </a:rPr>
                        <a:t>TBC</a:t>
                      </a:r>
                    </a:p>
                  </a:txBody>
                  <a:tcPr marL="7439" marR="7439" marT="7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02B5650-AC3F-8E69-EB7D-0FDB555E53FA}"/>
              </a:ext>
            </a:extLst>
          </p:cNvPr>
          <p:cNvGraphicFramePr/>
          <p:nvPr>
            <p:extLst>
              <p:ext uri="{D42A27DB-BD31-4B8C-83A1-F6EECF244321}">
                <p14:modId xmlns:p14="http://schemas.microsoft.com/office/powerpoint/2010/main" val="1488449503"/>
              </p:ext>
            </p:extLst>
          </p:nvPr>
        </p:nvGraphicFramePr>
        <p:xfrm>
          <a:off x="800241" y="-554492"/>
          <a:ext cx="14452596" cy="7619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7" name="JEM | 新市場開拓"/>
          <p:cNvSpPr txBox="1"/>
          <p:nvPr/>
        </p:nvSpPr>
        <p:spPr>
          <a:xfrm>
            <a:off x="1171334" y="834780"/>
            <a:ext cx="6041712" cy="918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65" tIns="33865" rIns="33865" bIns="33865" anchor="ctr"/>
          <a:lstStyle/>
          <a:p>
            <a:pPr>
              <a:defRPr sz="4800" b="1">
                <a:solidFill>
                  <a:srgbClr val="11249F"/>
                </a:solidFill>
              </a:defRPr>
            </a:pPr>
            <a:r>
              <a:rPr dirty="0">
                <a:latin typeface="+mn-lt"/>
                <a:ea typeface="+mn-ea"/>
                <a:cs typeface="+mn-cs"/>
                <a:sym typeface="Helvetica Neue"/>
              </a:rPr>
              <a:t>JEM | </a:t>
            </a:r>
            <a:r>
              <a:rPr b="0" dirty="0" err="1">
                <a:latin typeface="+mn-lt"/>
                <a:ea typeface="+mn-ea"/>
                <a:cs typeface="+mn-cs"/>
                <a:sym typeface="Helvetica Neue"/>
              </a:rPr>
              <a:t>市場開拓</a:t>
            </a:r>
            <a:endParaRPr b="0" dirty="0">
              <a:latin typeface="+mn-lt"/>
              <a:ea typeface="+mn-ea"/>
              <a:cs typeface="+mn-cs"/>
              <a:sym typeface="Helvetica Neue"/>
            </a:endParaRPr>
          </a:p>
        </p:txBody>
      </p:sp>
      <p:sp>
        <p:nvSpPr>
          <p:cNvPr id="547" name="手持式醫療檢測裝置"/>
          <p:cNvSpPr txBox="1"/>
          <p:nvPr/>
        </p:nvSpPr>
        <p:spPr>
          <a:xfrm>
            <a:off x="800241" y="4343556"/>
            <a:ext cx="3300046" cy="1222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marL="342900" indent="-342900">
              <a:buFont typeface="Arial" panose="020B0604020202020204" pitchFamily="34" charset="0"/>
              <a:buChar char="•"/>
            </a:pPr>
            <a:r>
              <a:rPr dirty="0" err="1"/>
              <a:t>手持式醫療檢測裝置</a:t>
            </a:r>
            <a:endParaRPr lang="en-US" dirty="0"/>
          </a:p>
          <a:p>
            <a:pPr marL="342900" indent="-342900">
              <a:buFont typeface="Arial" panose="020B0604020202020204" pitchFamily="34" charset="0"/>
              <a:buChar char="•"/>
            </a:pPr>
            <a:r>
              <a:rPr lang="x-none" dirty="0"/>
              <a:t>醫療設備</a:t>
            </a:r>
            <a:endParaRPr lang="en-US" dirty="0"/>
          </a:p>
          <a:p>
            <a:pPr marL="342900" indent="-342900">
              <a:buFont typeface="Arial" panose="020B0604020202020204" pitchFamily="34" charset="0"/>
              <a:buChar char="•"/>
            </a:pPr>
            <a:r>
              <a:rPr lang="en-US" dirty="0" err="1"/>
              <a:t>醫療器材</a:t>
            </a:r>
            <a:endParaRPr dirty="0"/>
          </a:p>
        </p:txBody>
      </p:sp>
      <p:sp>
        <p:nvSpPr>
          <p:cNvPr id="548" name="海運追蹤定位…"/>
          <p:cNvSpPr txBox="1"/>
          <p:nvPr/>
        </p:nvSpPr>
        <p:spPr>
          <a:xfrm>
            <a:off x="4192190" y="4343556"/>
            <a:ext cx="2125045" cy="837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marL="342900" indent="-342900">
              <a:buFont typeface="Arial" panose="020B0604020202020204" pitchFamily="34" charset="0"/>
              <a:buChar char="•"/>
            </a:pPr>
            <a:r>
              <a:rPr dirty="0"/>
              <a:t>5G產品應用</a:t>
            </a:r>
            <a:endParaRPr lang="en-US" dirty="0"/>
          </a:p>
          <a:p>
            <a:pPr marL="342900" indent="-342900">
              <a:buFont typeface="Arial" panose="020B0604020202020204" pitchFamily="34" charset="0"/>
              <a:buChar char="•"/>
            </a:pPr>
            <a:r>
              <a:rPr lang="x-none" dirty="0"/>
              <a:t>教學系統</a:t>
            </a:r>
            <a:endParaRPr dirty="0"/>
          </a:p>
        </p:txBody>
      </p:sp>
      <p:sp>
        <p:nvSpPr>
          <p:cNvPr id="549" name="複印機…"/>
          <p:cNvSpPr txBox="1"/>
          <p:nvPr/>
        </p:nvSpPr>
        <p:spPr>
          <a:xfrm>
            <a:off x="6860295" y="4309655"/>
            <a:ext cx="2017644" cy="1607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marL="342900" indent="-342900">
              <a:buFont typeface="Arial" panose="020B0604020202020204" pitchFamily="34" charset="0"/>
              <a:buChar char="•"/>
            </a:pPr>
            <a:r>
              <a:rPr dirty="0" err="1"/>
              <a:t>複印機</a:t>
            </a:r>
            <a:endParaRPr dirty="0"/>
          </a:p>
          <a:p>
            <a:pPr marL="342900" indent="-342900">
              <a:buFont typeface="Arial" panose="020B0604020202020204" pitchFamily="34" charset="0"/>
              <a:buChar char="•"/>
            </a:pPr>
            <a:r>
              <a:rPr dirty="0" err="1"/>
              <a:t>車用電子</a:t>
            </a:r>
            <a:endParaRPr lang="en-US" dirty="0"/>
          </a:p>
          <a:p>
            <a:pPr marL="342900" indent="-342900">
              <a:buFont typeface="Arial" panose="020B0604020202020204" pitchFamily="34" charset="0"/>
              <a:buChar char="•"/>
            </a:pPr>
            <a:r>
              <a:rPr lang="x-none" dirty="0"/>
              <a:t>POS</a:t>
            </a:r>
          </a:p>
          <a:p>
            <a:pPr marL="342900" indent="-342900">
              <a:buFont typeface="Arial" panose="020B0604020202020204" pitchFamily="34" charset="0"/>
              <a:buChar char="•"/>
            </a:pPr>
            <a:r>
              <a:rPr lang="x-none" dirty="0"/>
              <a:t>工業物聯網</a:t>
            </a:r>
            <a:endParaRPr dirty="0"/>
          </a:p>
        </p:txBody>
      </p:sp>
      <p:sp>
        <p:nvSpPr>
          <p:cNvPr id="550" name="環保材質…"/>
          <p:cNvSpPr txBox="1"/>
          <p:nvPr/>
        </p:nvSpPr>
        <p:spPr>
          <a:xfrm>
            <a:off x="12645941" y="4343556"/>
            <a:ext cx="2338244" cy="1222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marL="342900" indent="-342900">
              <a:buFont typeface="Arial" panose="020B0604020202020204" pitchFamily="34" charset="0"/>
              <a:buChar char="•"/>
            </a:pPr>
            <a:r>
              <a:rPr dirty="0" err="1"/>
              <a:t>環保材質</a:t>
            </a:r>
            <a:r>
              <a:rPr lang="en-US" dirty="0" err="1"/>
              <a:t>應用</a:t>
            </a:r>
            <a:endParaRPr dirty="0"/>
          </a:p>
          <a:p>
            <a:pPr marL="342900" indent="-342900">
              <a:buFont typeface="Arial" panose="020B0604020202020204" pitchFamily="34" charset="0"/>
              <a:buChar char="•"/>
            </a:pPr>
            <a:r>
              <a:rPr dirty="0" err="1"/>
              <a:t>太陽能</a:t>
            </a:r>
            <a:endParaRPr lang="en-US" dirty="0"/>
          </a:p>
          <a:p>
            <a:pPr marL="342900" indent="-342900">
              <a:buFont typeface="Arial" panose="020B0604020202020204" pitchFamily="34" charset="0"/>
              <a:buChar char="•"/>
            </a:pPr>
            <a:r>
              <a:rPr lang="x-none" dirty="0"/>
              <a:t>氫能源</a:t>
            </a:r>
            <a:endParaRPr dirty="0"/>
          </a:p>
        </p:txBody>
      </p:sp>
      <p:sp>
        <p:nvSpPr>
          <p:cNvPr id="3" name="複印機…">
            <a:extLst>
              <a:ext uri="{FF2B5EF4-FFF2-40B4-BE49-F238E27FC236}">
                <a16:creationId xmlns:a16="http://schemas.microsoft.com/office/drawing/2014/main" id="{7F2E8B96-B4CE-3711-79BC-0E9B2052A92E}"/>
              </a:ext>
            </a:extLst>
          </p:cNvPr>
          <p:cNvSpPr txBox="1"/>
          <p:nvPr/>
        </p:nvSpPr>
        <p:spPr>
          <a:xfrm>
            <a:off x="9828097" y="4298359"/>
            <a:ext cx="2017643" cy="1222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marL="342900" indent="-342900">
              <a:buFont typeface="Arial" panose="020B0604020202020204" pitchFamily="34" charset="0"/>
              <a:buChar char="•"/>
            </a:pPr>
            <a:r>
              <a:rPr lang="x-none" dirty="0"/>
              <a:t>高速傳輸線</a:t>
            </a:r>
            <a:endParaRPr dirty="0"/>
          </a:p>
          <a:p>
            <a:pPr marL="342900" indent="-342900">
              <a:buFont typeface="Arial" panose="020B0604020202020204" pitchFamily="34" charset="0"/>
              <a:buChar char="•"/>
            </a:pPr>
            <a:r>
              <a:rPr lang="en-US" dirty="0" err="1"/>
              <a:t>連接器</a:t>
            </a:r>
            <a:endParaRPr lang="en-US" dirty="0"/>
          </a:p>
          <a:p>
            <a:pPr marL="342900" indent="-342900">
              <a:buFont typeface="Arial" panose="020B0604020202020204" pitchFamily="34" charset="0"/>
              <a:buChar char="•"/>
            </a:pPr>
            <a:r>
              <a:rPr lang="en-US" dirty="0"/>
              <a:t>SSD/HDD</a:t>
            </a:r>
            <a:endParaRPr lang="x-none" dirty="0"/>
          </a:p>
        </p:txBody>
      </p:sp>
      <p:pic>
        <p:nvPicPr>
          <p:cNvPr id="7" name="Picture 6">
            <a:extLst>
              <a:ext uri="{FF2B5EF4-FFF2-40B4-BE49-F238E27FC236}">
                <a16:creationId xmlns:a16="http://schemas.microsoft.com/office/drawing/2014/main" id="{C0799D07-C4FC-1303-9A66-DBFAC9CE611C}"/>
              </a:ext>
            </a:extLst>
          </p:cNvPr>
          <p:cNvPicPr>
            <a:picLocks noChangeAspect="1"/>
          </p:cNvPicPr>
          <p:nvPr/>
        </p:nvPicPr>
        <p:blipFill>
          <a:blip r:embed="rId8"/>
          <a:stretch>
            <a:fillRect/>
          </a:stretch>
        </p:blipFill>
        <p:spPr>
          <a:xfrm>
            <a:off x="4734012" y="6836020"/>
            <a:ext cx="1041400" cy="1473200"/>
          </a:xfrm>
          <a:prstGeom prst="rect">
            <a:avLst/>
          </a:prstGeom>
        </p:spPr>
      </p:pic>
      <p:pic>
        <p:nvPicPr>
          <p:cNvPr id="8" name="Picture 7">
            <a:extLst>
              <a:ext uri="{FF2B5EF4-FFF2-40B4-BE49-F238E27FC236}">
                <a16:creationId xmlns:a16="http://schemas.microsoft.com/office/drawing/2014/main" id="{972A30FD-12AD-0434-86EF-674FD449849E}"/>
              </a:ext>
            </a:extLst>
          </p:cNvPr>
          <p:cNvPicPr>
            <a:picLocks noChangeAspect="1"/>
          </p:cNvPicPr>
          <p:nvPr/>
        </p:nvPicPr>
        <p:blipFill>
          <a:blip r:embed="rId9"/>
          <a:stretch>
            <a:fillRect/>
          </a:stretch>
        </p:blipFill>
        <p:spPr>
          <a:xfrm>
            <a:off x="1720014" y="7051920"/>
            <a:ext cx="1460500" cy="1041400"/>
          </a:xfrm>
          <a:prstGeom prst="rect">
            <a:avLst/>
          </a:prstGeom>
        </p:spPr>
      </p:pic>
      <p:pic>
        <p:nvPicPr>
          <p:cNvPr id="10" name="Picture 9">
            <a:extLst>
              <a:ext uri="{FF2B5EF4-FFF2-40B4-BE49-F238E27FC236}">
                <a16:creationId xmlns:a16="http://schemas.microsoft.com/office/drawing/2014/main" id="{3CD6D464-36FF-0BA5-2801-EDA19E583901}"/>
              </a:ext>
            </a:extLst>
          </p:cNvPr>
          <p:cNvPicPr>
            <a:picLocks noChangeAspect="1"/>
          </p:cNvPicPr>
          <p:nvPr/>
        </p:nvPicPr>
        <p:blipFill>
          <a:blip r:embed="rId10"/>
          <a:stretch>
            <a:fillRect/>
          </a:stretch>
        </p:blipFill>
        <p:spPr>
          <a:xfrm>
            <a:off x="10081268" y="7153520"/>
            <a:ext cx="1511300" cy="939800"/>
          </a:xfrm>
          <a:prstGeom prst="rect">
            <a:avLst/>
          </a:prstGeom>
        </p:spPr>
      </p:pic>
      <p:pic>
        <p:nvPicPr>
          <p:cNvPr id="11" name="Picture 10">
            <a:extLst>
              <a:ext uri="{FF2B5EF4-FFF2-40B4-BE49-F238E27FC236}">
                <a16:creationId xmlns:a16="http://schemas.microsoft.com/office/drawing/2014/main" id="{916E1036-6EEE-96BC-B691-F11EA380E950}"/>
              </a:ext>
            </a:extLst>
          </p:cNvPr>
          <p:cNvPicPr>
            <a:picLocks noChangeAspect="1"/>
          </p:cNvPicPr>
          <p:nvPr/>
        </p:nvPicPr>
        <p:blipFill>
          <a:blip r:embed="rId11"/>
          <a:stretch>
            <a:fillRect/>
          </a:stretch>
        </p:blipFill>
        <p:spPr>
          <a:xfrm>
            <a:off x="7350490" y="6912220"/>
            <a:ext cx="1155700" cy="1422400"/>
          </a:xfrm>
          <a:prstGeom prst="rect">
            <a:avLst/>
          </a:prstGeom>
        </p:spPr>
      </p:pic>
      <p:pic>
        <p:nvPicPr>
          <p:cNvPr id="16" name="Picture 15">
            <a:extLst>
              <a:ext uri="{FF2B5EF4-FFF2-40B4-BE49-F238E27FC236}">
                <a16:creationId xmlns:a16="http://schemas.microsoft.com/office/drawing/2014/main" id="{ED3CC589-380F-C121-3FEF-837AD328987D}"/>
              </a:ext>
            </a:extLst>
          </p:cNvPr>
          <p:cNvPicPr>
            <a:picLocks noChangeAspect="1"/>
          </p:cNvPicPr>
          <p:nvPr/>
        </p:nvPicPr>
        <p:blipFill>
          <a:blip r:embed="rId12"/>
          <a:stretch>
            <a:fillRect/>
          </a:stretch>
        </p:blipFill>
        <p:spPr>
          <a:xfrm>
            <a:off x="12896361" y="6836020"/>
            <a:ext cx="1295400" cy="1295400"/>
          </a:xfrm>
          <a:prstGeom prst="rect">
            <a:avLst/>
          </a:prstGeom>
        </p:spPr>
      </p:pic>
    </p:spTree>
    <p:extLst>
      <p:ext uri="{BB962C8B-B14F-4D97-AF65-F5344CB8AC3E}">
        <p14:creationId xmlns:p14="http://schemas.microsoft.com/office/powerpoint/2010/main" val="304715497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本簡報內容係依據會計師簽證之財務報表編製，財務報表依照IFRS編製，完整內容及資訊須依據財報為準。…"/>
          <p:cNvSpPr txBox="1"/>
          <p:nvPr/>
        </p:nvSpPr>
        <p:spPr>
          <a:xfrm>
            <a:off x="976184" y="454539"/>
            <a:ext cx="14665041" cy="6300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3865" tIns="33865" rIns="33865" bIns="33865" anchor="ctr">
            <a:spAutoFit/>
          </a:bodyPr>
          <a:lstStyle/>
          <a:p>
            <a:pPr marL="228599" indent="-228599" defTabSz="457200">
              <a:lnSpc>
                <a:spcPts val="5400"/>
              </a:lnSpc>
              <a:buSzPct val="100000"/>
              <a:buChar char="•"/>
              <a:defRPr sz="3000">
                <a:solidFill>
                  <a:srgbClr val="000000"/>
                </a:solidFill>
                <a:latin typeface="PingFang TC Regular"/>
                <a:ea typeface="PingFang TC Regular"/>
                <a:cs typeface="PingFang TC Regular"/>
                <a:sym typeface="PingFang TC Regular"/>
              </a:defRPr>
            </a:pPr>
            <a:endParaRPr lang="en-US" dirty="0"/>
          </a:p>
          <a:p>
            <a:pPr marL="228599" indent="-228599" defTabSz="457200">
              <a:lnSpc>
                <a:spcPts val="5400"/>
              </a:lnSpc>
              <a:buSzPct val="100000"/>
              <a:buChar char="•"/>
              <a:defRPr sz="3000">
                <a:solidFill>
                  <a:srgbClr val="000000"/>
                </a:solidFill>
                <a:latin typeface="PingFang TC Regular"/>
                <a:ea typeface="PingFang TC Regular"/>
                <a:cs typeface="PingFang TC Regular"/>
                <a:sym typeface="PingFang TC Regular"/>
              </a:defRPr>
            </a:pPr>
            <a:endParaRPr lang="en-US" dirty="0"/>
          </a:p>
          <a:p>
            <a:pPr marL="228599" indent="-228599" defTabSz="457200">
              <a:lnSpc>
                <a:spcPts val="5400"/>
              </a:lnSpc>
              <a:buSzPct val="100000"/>
              <a:buChar char="•"/>
              <a:defRPr sz="3000">
                <a:solidFill>
                  <a:srgbClr val="000000"/>
                </a:solidFill>
                <a:latin typeface="PingFang TC Regular"/>
                <a:ea typeface="PingFang TC Regular"/>
                <a:cs typeface="PingFang TC Regular"/>
                <a:sym typeface="PingFang TC Regular"/>
              </a:defRPr>
            </a:pPr>
            <a:endParaRPr lang="en-US" dirty="0"/>
          </a:p>
          <a:p>
            <a:pPr marL="228599" indent="-228599" defTabSz="457200">
              <a:lnSpc>
                <a:spcPts val="5400"/>
              </a:lnSpc>
              <a:buSzPct val="100000"/>
              <a:buChar char="•"/>
              <a:defRPr sz="3000">
                <a:solidFill>
                  <a:srgbClr val="000000"/>
                </a:solidFill>
                <a:latin typeface="PingFang TC Regular"/>
                <a:ea typeface="PingFang TC Regular"/>
                <a:cs typeface="PingFang TC Regular"/>
                <a:sym typeface="PingFang TC Regular"/>
              </a:defRPr>
            </a:pPr>
            <a:r>
              <a:rPr dirty="0" err="1"/>
              <a:t>本簡報內容係依據會計師簽證之財務報表編製，財務報表依照IFRS編製，完整內容及資訊須依據財報為準</a:t>
            </a:r>
            <a:r>
              <a:rPr dirty="0"/>
              <a:t>。</a:t>
            </a:r>
            <a:endParaRPr dirty="0">
              <a:latin typeface="Times"/>
              <a:ea typeface="Times"/>
              <a:cs typeface="Times"/>
              <a:sym typeface="Times"/>
            </a:endParaRPr>
          </a:p>
          <a:p>
            <a:pPr marL="228599" indent="-228599" defTabSz="457200">
              <a:lnSpc>
                <a:spcPts val="5400"/>
              </a:lnSpc>
              <a:buSzPct val="100000"/>
              <a:buChar char="•"/>
              <a:defRPr sz="3000">
                <a:solidFill>
                  <a:srgbClr val="000000"/>
                </a:solidFill>
                <a:latin typeface="PingFang TC Regular"/>
                <a:ea typeface="PingFang TC Regular"/>
                <a:cs typeface="PingFang TC Regular"/>
                <a:sym typeface="PingFang TC Regular"/>
              </a:defRPr>
            </a:pPr>
            <a:r>
              <a:rPr dirty="0"/>
              <a:t>本簡報資料可能包含對於未來展望的表述，該類表述是基於對現況的預期，但同時受限於已知或未知風險或不確定性的影響，因此實際結果將可能明顯不同於表述內容。</a:t>
            </a:r>
            <a:endParaRPr dirty="0">
              <a:latin typeface="Times"/>
              <a:ea typeface="Times"/>
              <a:cs typeface="Times"/>
              <a:sym typeface="Times"/>
            </a:endParaRPr>
          </a:p>
          <a:p>
            <a:pPr marL="228599" indent="-228599" defTabSz="457200">
              <a:lnSpc>
                <a:spcPts val="5400"/>
              </a:lnSpc>
              <a:buSzPct val="100000"/>
              <a:buChar char="•"/>
              <a:defRPr sz="3000">
                <a:solidFill>
                  <a:srgbClr val="000000"/>
                </a:solidFill>
                <a:latin typeface="PingFang TC Regular"/>
                <a:ea typeface="PingFang TC Regular"/>
                <a:cs typeface="PingFang TC Regular"/>
                <a:sym typeface="PingFang TC Regular"/>
              </a:defRPr>
            </a:pPr>
            <a:r>
              <a:rPr dirty="0" err="1"/>
              <a:t>除法令要求外，公司並無義務因應新資訊的產生或未來事件的發生，主動更新對未來展望的表述</a:t>
            </a:r>
            <a:r>
              <a:rPr dirty="0"/>
              <a:t>。</a:t>
            </a:r>
          </a:p>
        </p:txBody>
      </p:sp>
      <p:sp>
        <p:nvSpPr>
          <p:cNvPr id="305" name="JEM | 投資安全免責聲明"/>
          <p:cNvSpPr txBox="1"/>
          <p:nvPr/>
        </p:nvSpPr>
        <p:spPr>
          <a:xfrm>
            <a:off x="1095476" y="704252"/>
            <a:ext cx="6718977" cy="918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defRPr sz="4800" b="1">
                <a:solidFill>
                  <a:srgbClr val="11249F"/>
                </a:solidFill>
              </a:defRPr>
            </a:pPr>
            <a:r>
              <a:rPr dirty="0">
                <a:latin typeface="+mn-lt"/>
                <a:ea typeface="+mn-ea"/>
                <a:cs typeface="+mn-cs"/>
                <a:sym typeface="Helvetica Neue"/>
              </a:rPr>
              <a:t>JEM | </a:t>
            </a:r>
            <a:r>
              <a:rPr b="0" dirty="0" err="1">
                <a:latin typeface="+mn-lt"/>
                <a:ea typeface="+mn-ea"/>
                <a:cs typeface="+mn-cs"/>
                <a:sym typeface="Helvetica Neue"/>
              </a:rPr>
              <a:t>投資安全免責聲明</a:t>
            </a:r>
            <a:endParaRPr b="0" dirty="0">
              <a:latin typeface="+mn-lt"/>
              <a:ea typeface="+mn-ea"/>
              <a:cs typeface="+mn-cs"/>
              <a:sym typeface="Helvetica Neue"/>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 name="AdobeStock_320393696.jpeg" descr="AdobeStock_320393696.jpeg"/>
          <p:cNvPicPr>
            <a:picLocks noChangeAspect="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a:xfrm rot="20634620">
            <a:off x="-249715" y="-2184369"/>
            <a:ext cx="16747742" cy="8389912"/>
          </a:xfrm>
          <a:custGeom>
            <a:avLst/>
            <a:gdLst/>
            <a:ahLst/>
            <a:cxnLst>
              <a:cxn ang="0">
                <a:pos x="wd2" y="hd2"/>
              </a:cxn>
              <a:cxn ang="5400000">
                <a:pos x="wd2" y="hd2"/>
              </a:cxn>
              <a:cxn ang="10800000">
                <a:pos x="wd2" y="hd2"/>
              </a:cxn>
              <a:cxn ang="16200000">
                <a:pos x="wd2" y="hd2"/>
              </a:cxn>
            </a:cxnLst>
            <a:rect l="0" t="0" r="r" b="b"/>
            <a:pathLst>
              <a:path w="21600" h="21600" extrusionOk="0">
                <a:moveTo>
                  <a:pt x="1455" y="0"/>
                </a:moveTo>
                <a:lnTo>
                  <a:pt x="0" y="10039"/>
                </a:lnTo>
                <a:lnTo>
                  <a:pt x="20145" y="21600"/>
                </a:lnTo>
                <a:lnTo>
                  <a:pt x="21600" y="11561"/>
                </a:lnTo>
                <a:lnTo>
                  <a:pt x="1455" y="0"/>
                </a:lnTo>
                <a:close/>
              </a:path>
            </a:pathLst>
          </a:custGeom>
          <a:ln w="3175">
            <a:miter lim="400000"/>
          </a:ln>
        </p:spPr>
      </p:pic>
      <p:pic>
        <p:nvPicPr>
          <p:cNvPr id="875" name="圖片 7" descr="圖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34795" y="8548705"/>
            <a:ext cx="822667" cy="332015"/>
          </a:xfrm>
          <a:prstGeom prst="rect">
            <a:avLst/>
          </a:prstGeom>
          <a:ln w="3175">
            <a:miter lim="400000"/>
          </a:ln>
        </p:spPr>
      </p:pic>
      <p:sp>
        <p:nvSpPr>
          <p:cNvPr id="876" name="Contact JEM"/>
          <p:cNvSpPr txBox="1"/>
          <p:nvPr/>
        </p:nvSpPr>
        <p:spPr>
          <a:xfrm>
            <a:off x="3583460" y="3419929"/>
            <a:ext cx="8958648" cy="13542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8" tIns="60958" rIns="60958" bIns="60958">
            <a:spAutoFit/>
          </a:bodyPr>
          <a:lstStyle>
            <a:lvl1pPr algn="l" defTabSz="1219200">
              <a:defRPr sz="6000">
                <a:solidFill>
                  <a:srgbClr val="FFFFFF"/>
                </a:solidFill>
              </a:defRPr>
            </a:lvl1pPr>
          </a:lstStyle>
          <a:p>
            <a:r>
              <a:rPr lang="en-US" altLang="zh-TW" sz="8000" dirty="0">
                <a:solidFill>
                  <a:srgbClr val="3509F1"/>
                </a:solidFill>
                <a:latin typeface="微軟正黑體" panose="020B0604030504040204" pitchFamily="34" charset="-120"/>
                <a:ea typeface="微軟正黑體" panose="020B0604030504040204" pitchFamily="34" charset="-120"/>
              </a:rPr>
              <a:t>4. </a:t>
            </a:r>
            <a:r>
              <a:rPr lang="zh-TW" altLang="en-US" sz="8000" dirty="0">
                <a:solidFill>
                  <a:srgbClr val="3509F1"/>
                </a:solidFill>
                <a:latin typeface="微軟正黑體" panose="020B0604030504040204" pitchFamily="34" charset="-120"/>
                <a:ea typeface="微軟正黑體" panose="020B0604030504040204" pitchFamily="34" charset="-120"/>
              </a:rPr>
              <a:t>企業永續＆願景</a:t>
            </a:r>
          </a:p>
        </p:txBody>
      </p:sp>
    </p:spTree>
    <p:extLst>
      <p:ext uri="{BB962C8B-B14F-4D97-AF65-F5344CB8AC3E}">
        <p14:creationId xmlns:p14="http://schemas.microsoft.com/office/powerpoint/2010/main" val="1193885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igital footprint (ITSAP.00.133) - Canadian Centre for Cyber Security">
            <a:extLst>
              <a:ext uri="{FF2B5EF4-FFF2-40B4-BE49-F238E27FC236}">
                <a16:creationId xmlns:a16="http://schemas.microsoft.com/office/drawing/2014/main" id="{DEBBA932-119E-9013-F14D-614867D8F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84953">
            <a:off x="4662191" y="6450296"/>
            <a:ext cx="10935458" cy="3230329"/>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24473DF8-7183-11B1-B1D2-C9ADCB755B60}"/>
              </a:ext>
            </a:extLst>
          </p:cNvPr>
          <p:cNvGraphicFramePr/>
          <p:nvPr>
            <p:extLst>
              <p:ext uri="{D42A27DB-BD31-4B8C-83A1-F6EECF244321}">
                <p14:modId xmlns:p14="http://schemas.microsoft.com/office/powerpoint/2010/main" val="2215588312"/>
              </p:ext>
            </p:extLst>
          </p:nvPr>
        </p:nvGraphicFramePr>
        <p:xfrm>
          <a:off x="769894" y="2940891"/>
          <a:ext cx="14716211" cy="8381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10" name="JEM | 永續企業 - 環境"/>
          <p:cNvSpPr txBox="1"/>
          <p:nvPr/>
        </p:nvSpPr>
        <p:spPr>
          <a:xfrm>
            <a:off x="1171334" y="652929"/>
            <a:ext cx="6245318" cy="918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defRPr sz="4800" b="1">
                <a:solidFill>
                  <a:srgbClr val="11249F"/>
                </a:solidFill>
              </a:defRPr>
            </a:pPr>
            <a:r>
              <a:rPr>
                <a:latin typeface="+mn-lt"/>
                <a:ea typeface="+mn-ea"/>
                <a:cs typeface="+mn-cs"/>
                <a:sym typeface="Helvetica Neue"/>
              </a:rPr>
              <a:t>JEM | </a:t>
            </a:r>
            <a:r>
              <a:rPr b="0">
                <a:latin typeface="+mn-lt"/>
                <a:ea typeface="+mn-ea"/>
                <a:cs typeface="+mn-cs"/>
                <a:sym typeface="Helvetica Neue"/>
              </a:rPr>
              <a:t>永續企業 - 環境 </a:t>
            </a:r>
          </a:p>
        </p:txBody>
      </p:sp>
      <p:sp>
        <p:nvSpPr>
          <p:cNvPr id="3" name="TextBox 2">
            <a:extLst>
              <a:ext uri="{FF2B5EF4-FFF2-40B4-BE49-F238E27FC236}">
                <a16:creationId xmlns:a16="http://schemas.microsoft.com/office/drawing/2014/main" id="{D6020176-550A-3D28-D48A-8E111F6C0FEC}"/>
              </a:ext>
            </a:extLst>
          </p:cNvPr>
          <p:cNvSpPr txBox="1"/>
          <p:nvPr/>
        </p:nvSpPr>
        <p:spPr>
          <a:xfrm>
            <a:off x="-10977" y="6688371"/>
            <a:ext cx="3179482" cy="4377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x-none" sz="2400" b="0" i="0" u="none" strike="noStrike" cap="none" spc="0" normalizeH="0" baseline="0" dirty="0">
                <a:ln>
                  <a:noFill/>
                </a:ln>
                <a:solidFill>
                  <a:srgbClr val="5E5E5E"/>
                </a:solidFill>
                <a:effectLst/>
                <a:uFillTx/>
                <a:latin typeface="+mj-lt"/>
                <a:ea typeface="+mj-ea"/>
                <a:cs typeface="+mj-cs"/>
                <a:sym typeface="Helvetica"/>
              </a:rPr>
              <a:t>二氧化碳&amp;廢氣調查</a:t>
            </a:r>
          </a:p>
        </p:txBody>
      </p:sp>
      <p:sp>
        <p:nvSpPr>
          <p:cNvPr id="5" name="TextBox 4">
            <a:extLst>
              <a:ext uri="{FF2B5EF4-FFF2-40B4-BE49-F238E27FC236}">
                <a16:creationId xmlns:a16="http://schemas.microsoft.com/office/drawing/2014/main" id="{A42ECFD8-F037-A051-9FF6-C2CB31E357E2}"/>
              </a:ext>
            </a:extLst>
          </p:cNvPr>
          <p:cNvSpPr txBox="1"/>
          <p:nvPr/>
        </p:nvSpPr>
        <p:spPr>
          <a:xfrm>
            <a:off x="2355703" y="5811802"/>
            <a:ext cx="3941483" cy="4377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x-none" sz="2400" b="0" i="0" u="none" strike="noStrike" cap="none" spc="0" normalizeH="0" baseline="0" dirty="0">
                <a:ln>
                  <a:noFill/>
                </a:ln>
                <a:solidFill>
                  <a:srgbClr val="5E5E5E"/>
                </a:solidFill>
                <a:effectLst/>
                <a:uFillTx/>
                <a:latin typeface="+mj-lt"/>
                <a:ea typeface="+mj-ea"/>
                <a:cs typeface="+mj-cs"/>
                <a:sym typeface="Helvetica"/>
              </a:rPr>
              <a:t>啟動廢水</a:t>
            </a:r>
            <a:r>
              <a:rPr kumimoji="0" lang="en-US" altLang="zh-TW" sz="2400" b="0" i="0" u="none" strike="noStrike" cap="none" spc="0" normalizeH="0" baseline="0" dirty="0">
                <a:ln>
                  <a:noFill/>
                </a:ln>
                <a:solidFill>
                  <a:srgbClr val="5E5E5E"/>
                </a:solidFill>
                <a:effectLst/>
                <a:uFillTx/>
                <a:latin typeface="+mj-lt"/>
                <a:ea typeface="+mj-ea"/>
                <a:cs typeface="+mj-cs"/>
                <a:sym typeface="Helvetica"/>
              </a:rPr>
              <a:t>/</a:t>
            </a:r>
            <a:r>
              <a:rPr kumimoji="0" lang="zh-TW" altLang="en-US" sz="2400" b="0" i="0" u="none" strike="noStrike" cap="none" spc="0" normalizeH="0" baseline="0" dirty="0">
                <a:ln>
                  <a:noFill/>
                </a:ln>
                <a:solidFill>
                  <a:srgbClr val="5E5E5E"/>
                </a:solidFill>
                <a:effectLst/>
                <a:uFillTx/>
                <a:latin typeface="+mj-lt"/>
                <a:ea typeface="+mj-ea"/>
                <a:cs typeface="+mj-cs"/>
                <a:sym typeface="Helvetica"/>
              </a:rPr>
              <a:t>碳排放減少 </a:t>
            </a:r>
            <a:r>
              <a:rPr kumimoji="0" lang="en-US" altLang="zh-TW" sz="2400" b="0" i="0" u="none" strike="noStrike" cap="none" spc="0" normalizeH="0" baseline="0" dirty="0">
                <a:ln>
                  <a:noFill/>
                </a:ln>
                <a:solidFill>
                  <a:srgbClr val="5E5E5E"/>
                </a:solidFill>
                <a:effectLst/>
                <a:uFillTx/>
                <a:latin typeface="+mj-lt"/>
                <a:ea typeface="+mj-ea"/>
                <a:cs typeface="+mj-cs"/>
                <a:sym typeface="Helvetica"/>
              </a:rPr>
              <a:t>3%. </a:t>
            </a:r>
            <a:endParaRPr kumimoji="0" lang="x-none" sz="2400" b="0" i="0" u="none" strike="noStrike" cap="none" spc="0" normalizeH="0" baseline="0" dirty="0">
              <a:ln>
                <a:noFill/>
              </a:ln>
              <a:solidFill>
                <a:srgbClr val="5E5E5E"/>
              </a:solidFill>
              <a:effectLst/>
              <a:uFillTx/>
              <a:latin typeface="+mj-lt"/>
              <a:ea typeface="+mj-ea"/>
              <a:cs typeface="+mj-cs"/>
              <a:sym typeface="Helvetica"/>
            </a:endParaRPr>
          </a:p>
        </p:txBody>
      </p:sp>
      <p:sp>
        <p:nvSpPr>
          <p:cNvPr id="6" name="TextBox 5">
            <a:extLst>
              <a:ext uri="{FF2B5EF4-FFF2-40B4-BE49-F238E27FC236}">
                <a16:creationId xmlns:a16="http://schemas.microsoft.com/office/drawing/2014/main" id="{508CCD53-FB1F-4536-42A2-44DF57705A93}"/>
              </a:ext>
            </a:extLst>
          </p:cNvPr>
          <p:cNvSpPr txBox="1"/>
          <p:nvPr/>
        </p:nvSpPr>
        <p:spPr>
          <a:xfrm>
            <a:off x="4939458" y="4937546"/>
            <a:ext cx="3941483" cy="4377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err="1"/>
              <a:t>碳排放輔導公司啟動</a:t>
            </a:r>
            <a:endParaRPr kumimoji="0" lang="x-none" sz="2400" b="0" i="0" u="none" strike="noStrike" cap="none" spc="0" normalizeH="0" baseline="0" dirty="0">
              <a:ln>
                <a:noFill/>
              </a:ln>
              <a:solidFill>
                <a:srgbClr val="5E5E5E"/>
              </a:solidFill>
              <a:effectLst/>
              <a:uFillTx/>
              <a:latin typeface="+mj-lt"/>
              <a:ea typeface="+mj-ea"/>
              <a:cs typeface="+mj-cs"/>
              <a:sym typeface="Helvetica"/>
            </a:endParaRPr>
          </a:p>
        </p:txBody>
      </p:sp>
      <p:sp>
        <p:nvSpPr>
          <p:cNvPr id="7" name="TextBox 6">
            <a:extLst>
              <a:ext uri="{FF2B5EF4-FFF2-40B4-BE49-F238E27FC236}">
                <a16:creationId xmlns:a16="http://schemas.microsoft.com/office/drawing/2014/main" id="{C4BBA652-DFEC-76E1-C6E9-3E41F4ABE5DB}"/>
              </a:ext>
            </a:extLst>
          </p:cNvPr>
          <p:cNvSpPr txBox="1"/>
          <p:nvPr/>
        </p:nvSpPr>
        <p:spPr>
          <a:xfrm>
            <a:off x="10493969" y="2842887"/>
            <a:ext cx="3941483" cy="15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err="1"/>
              <a:t>泰國廠綠色建築</a:t>
            </a:r>
            <a:endParaRPr lang="en-US" sz="2400" dirty="0"/>
          </a:p>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err="1">
                <a:ln>
                  <a:noFill/>
                </a:ln>
                <a:solidFill>
                  <a:srgbClr val="5E5E5E"/>
                </a:solidFill>
                <a:effectLst/>
                <a:uFillTx/>
                <a:latin typeface="+mj-lt"/>
                <a:ea typeface="+mj-ea"/>
                <a:cs typeface="+mj-cs"/>
                <a:sym typeface="Helvetica"/>
              </a:rPr>
              <a:t>太陽能儲電</a:t>
            </a:r>
            <a:endParaRPr lang="en-US" sz="2400" dirty="0"/>
          </a:p>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err="1">
                <a:ln>
                  <a:noFill/>
                </a:ln>
                <a:solidFill>
                  <a:srgbClr val="5E5E5E"/>
                </a:solidFill>
                <a:effectLst/>
                <a:uFillTx/>
                <a:latin typeface="+mj-lt"/>
                <a:ea typeface="+mj-ea"/>
                <a:cs typeface="+mj-cs"/>
                <a:sym typeface="Helvetica"/>
              </a:rPr>
              <a:t>雨水回收系統</a:t>
            </a:r>
            <a:endParaRPr kumimoji="0" lang="en-US" sz="2400" b="0" i="0" u="none" strike="noStrike" cap="none" spc="0" normalizeH="0" baseline="0" dirty="0">
              <a:ln>
                <a:noFill/>
              </a:ln>
              <a:solidFill>
                <a:srgbClr val="5E5E5E"/>
              </a:solidFill>
              <a:effectLst/>
              <a:uFillTx/>
              <a:latin typeface="+mj-lt"/>
              <a:ea typeface="+mj-ea"/>
              <a:cs typeface="+mj-cs"/>
              <a:sym typeface="Helvetica"/>
            </a:endParaRPr>
          </a:p>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ISO14064認證取得</a:t>
            </a:r>
            <a:endParaRPr kumimoji="0" lang="x-none" sz="2400" b="0" i="0" u="none" strike="noStrike" cap="none" spc="0" normalizeH="0" baseline="0" dirty="0">
              <a:ln>
                <a:noFill/>
              </a:ln>
              <a:solidFill>
                <a:srgbClr val="5E5E5E"/>
              </a:solidFill>
              <a:effectLst/>
              <a:uFillTx/>
              <a:latin typeface="+mj-lt"/>
              <a:ea typeface="+mj-ea"/>
              <a:cs typeface="+mj-cs"/>
              <a:sym typeface="Helvetica"/>
            </a:endParaRPr>
          </a:p>
        </p:txBody>
      </p:sp>
      <p:sp>
        <p:nvSpPr>
          <p:cNvPr id="8" name="TextBox 7">
            <a:extLst>
              <a:ext uri="{FF2B5EF4-FFF2-40B4-BE49-F238E27FC236}">
                <a16:creationId xmlns:a16="http://schemas.microsoft.com/office/drawing/2014/main" id="{4C20E3A4-59E4-DCB8-E978-7A715A4BDEC6}"/>
              </a:ext>
            </a:extLst>
          </p:cNvPr>
          <p:cNvSpPr txBox="1"/>
          <p:nvPr/>
        </p:nvSpPr>
        <p:spPr>
          <a:xfrm>
            <a:off x="7593009" y="4024058"/>
            <a:ext cx="3941483" cy="807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err="1"/>
              <a:t>月檢視碳排放數據</a:t>
            </a:r>
            <a:endParaRPr lang="en-US" sz="2400" dirty="0"/>
          </a:p>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ISO14064認證準備</a:t>
            </a:r>
            <a:endParaRPr kumimoji="0" lang="x-none" sz="2400" b="0" i="0" u="none" strike="noStrike" cap="none" spc="0" normalizeH="0" baseline="0" dirty="0">
              <a:ln>
                <a:noFill/>
              </a:ln>
              <a:solidFill>
                <a:srgbClr val="5E5E5E"/>
              </a:solidFill>
              <a:effectLst/>
              <a:uFillTx/>
              <a:latin typeface="+mj-lt"/>
              <a:ea typeface="+mj-ea"/>
              <a:cs typeface="+mj-cs"/>
              <a:sym typeface="Helvetica"/>
            </a:endParaRPr>
          </a:p>
        </p:txBody>
      </p:sp>
      <p:sp>
        <p:nvSpPr>
          <p:cNvPr id="9" name="TextBox 8">
            <a:extLst>
              <a:ext uri="{FF2B5EF4-FFF2-40B4-BE49-F238E27FC236}">
                <a16:creationId xmlns:a16="http://schemas.microsoft.com/office/drawing/2014/main" id="{E6EB019B-C455-953F-4911-040C82589AB6}"/>
              </a:ext>
            </a:extLst>
          </p:cNvPr>
          <p:cNvSpPr txBox="1"/>
          <p:nvPr/>
        </p:nvSpPr>
        <p:spPr>
          <a:xfrm>
            <a:off x="13515363" y="2808691"/>
            <a:ext cx="3941483" cy="807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lang="zh-TW" altLang="en-US" sz="2400" dirty="0"/>
              <a:t>月檢視碳排放</a:t>
            </a:r>
            <a:endParaRPr lang="en-US" altLang="zh-TW" sz="2400" dirty="0"/>
          </a:p>
          <a:p>
            <a:pPr marL="342900" marR="0" indent="-3429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zh-TW" altLang="en-US" sz="2400" b="0" i="0" u="none" strike="noStrike" cap="none" spc="0" normalizeH="0" baseline="0" dirty="0">
                <a:ln>
                  <a:noFill/>
                </a:ln>
                <a:solidFill>
                  <a:srgbClr val="5E5E5E"/>
                </a:solidFill>
                <a:effectLst/>
                <a:uFillTx/>
                <a:latin typeface="+mj-lt"/>
                <a:ea typeface="+mj-ea"/>
                <a:cs typeface="+mj-cs"/>
                <a:sym typeface="Helvetica"/>
              </a:rPr>
              <a:t>綠能產品規劃</a:t>
            </a:r>
            <a:endParaRPr kumimoji="0" lang="x-none" sz="2400" b="0" i="0" u="none" strike="noStrike" cap="none" spc="0" normalizeH="0" baseline="0" dirty="0">
              <a:ln>
                <a:noFill/>
              </a:ln>
              <a:solidFill>
                <a:srgbClr val="5E5E5E"/>
              </a:solidFill>
              <a:effectLst/>
              <a:uFillTx/>
              <a:latin typeface="+mj-lt"/>
              <a:ea typeface="+mj-ea"/>
              <a:cs typeface="+mj-cs"/>
              <a:sym typeface="Helvetica"/>
            </a:endParaRPr>
          </a:p>
        </p:txBody>
      </p:sp>
      <p:sp>
        <p:nvSpPr>
          <p:cNvPr id="11" name="TextBox 10">
            <a:extLst>
              <a:ext uri="{FF2B5EF4-FFF2-40B4-BE49-F238E27FC236}">
                <a16:creationId xmlns:a16="http://schemas.microsoft.com/office/drawing/2014/main" id="{731BD96D-CFD5-7816-DD1D-3410EBBB834F}"/>
              </a:ext>
            </a:extLst>
          </p:cNvPr>
          <p:cNvSpPr txBox="1"/>
          <p:nvPr/>
        </p:nvSpPr>
        <p:spPr>
          <a:xfrm>
            <a:off x="985983" y="1965600"/>
            <a:ext cx="8977704" cy="2530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marL="457200" marR="0" indent="-457200" algn="l"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err="1">
                <a:ln>
                  <a:noFill/>
                </a:ln>
                <a:solidFill>
                  <a:srgbClr val="00B050"/>
                </a:solidFill>
                <a:effectLst/>
                <a:uFillTx/>
                <a:latin typeface="+mj-lt"/>
                <a:ea typeface="+mj-ea"/>
                <a:cs typeface="+mj-cs"/>
                <a:sym typeface="Helvetica"/>
              </a:rPr>
              <a:t>減少碳排放，愛護地球</a:t>
            </a:r>
            <a:r>
              <a:rPr kumimoji="0" lang="en-US" sz="3200" b="0" i="0" u="none" strike="noStrike" cap="none" spc="0" normalizeH="0" baseline="0" dirty="0">
                <a:ln>
                  <a:noFill/>
                </a:ln>
                <a:solidFill>
                  <a:srgbClr val="00B050"/>
                </a:solidFill>
                <a:effectLst/>
                <a:uFillTx/>
                <a:latin typeface="+mj-lt"/>
                <a:ea typeface="+mj-ea"/>
                <a:cs typeface="+mj-cs"/>
                <a:sym typeface="Helvetica"/>
              </a:rPr>
              <a:t>。</a:t>
            </a:r>
            <a:endParaRPr kumimoji="0" lang="x-none" sz="3200" b="0" i="0" u="none" strike="noStrike" cap="none" spc="0" normalizeH="0" baseline="0" dirty="0">
              <a:ln>
                <a:noFill/>
              </a:ln>
              <a:solidFill>
                <a:srgbClr val="00B050"/>
              </a:solidFill>
              <a:effectLst/>
              <a:uFillTx/>
              <a:latin typeface="+mj-lt"/>
              <a:ea typeface="+mj-ea"/>
              <a:cs typeface="+mj-cs"/>
              <a:sym typeface="Helvetica"/>
            </a:endParaRPr>
          </a:p>
          <a:p>
            <a:pPr marL="457200" indent="-457200">
              <a:buFontTx/>
              <a:buAutoNum type="arabicPeriod"/>
            </a:pPr>
            <a:r>
              <a:rPr lang="zh-TW" altLang="en-US" sz="3200" dirty="0">
                <a:solidFill>
                  <a:srgbClr val="00B050"/>
                </a:solidFill>
              </a:rPr>
              <a:t>無全氟</a:t>
            </a:r>
            <a:r>
              <a:rPr lang="en-US" altLang="zh-TW" sz="3200" dirty="0">
                <a:solidFill>
                  <a:srgbClr val="00B050"/>
                </a:solidFill>
              </a:rPr>
              <a:t>/ </a:t>
            </a:r>
            <a:r>
              <a:rPr lang="zh-TW" altLang="en-US" sz="3200" dirty="0">
                <a:solidFill>
                  <a:srgbClr val="00B050"/>
                </a:solidFill>
              </a:rPr>
              <a:t>多氟烷基物質 </a:t>
            </a:r>
            <a:r>
              <a:rPr lang="en-US" altLang="zh-TW" sz="3200" dirty="0">
                <a:solidFill>
                  <a:srgbClr val="00B050"/>
                </a:solidFill>
              </a:rPr>
              <a:t>(PFAS</a:t>
            </a:r>
            <a:r>
              <a:rPr lang="zh-TW" altLang="en-US" sz="3200" dirty="0">
                <a:solidFill>
                  <a:srgbClr val="00B050"/>
                </a:solidFill>
              </a:rPr>
              <a:t> </a:t>
            </a:r>
            <a:r>
              <a:rPr lang="en-US" altLang="zh-TW" sz="3200" dirty="0">
                <a:solidFill>
                  <a:srgbClr val="00B050"/>
                </a:solidFill>
              </a:rPr>
              <a:t>Free)</a:t>
            </a:r>
            <a:r>
              <a:rPr lang="zh-TW" altLang="en-US" sz="3200" dirty="0">
                <a:solidFill>
                  <a:srgbClr val="00B050"/>
                </a:solidFill>
              </a:rPr>
              <a:t>製程投入</a:t>
            </a:r>
            <a:r>
              <a:rPr lang="en-US" altLang="zh-TW" sz="3200" dirty="0">
                <a:solidFill>
                  <a:srgbClr val="00B050"/>
                </a:solidFill>
              </a:rPr>
              <a:t> </a:t>
            </a:r>
            <a:r>
              <a:rPr kumimoji="0" lang="x-none" sz="3200" b="0" i="0" u="none" strike="noStrike" cap="none" spc="0" normalizeH="0" baseline="0" dirty="0">
                <a:ln>
                  <a:noFill/>
                </a:ln>
                <a:solidFill>
                  <a:srgbClr val="00B050"/>
                </a:solidFill>
                <a:effectLst/>
                <a:uFillTx/>
                <a:latin typeface="+mj-lt"/>
                <a:ea typeface="+mj-ea"/>
                <a:cs typeface="+mj-cs"/>
                <a:sym typeface="Helvetica"/>
              </a:rPr>
              <a:t>。</a:t>
            </a:r>
          </a:p>
          <a:p>
            <a:pPr marL="457200" marR="0" indent="-457200" algn="l" defTabSz="1219200" rtl="0" fontAlgn="auto" latinLnBrk="0" hangingPunct="0">
              <a:lnSpc>
                <a:spcPct val="100000"/>
              </a:lnSpc>
              <a:spcBef>
                <a:spcPts val="0"/>
              </a:spcBef>
              <a:spcAft>
                <a:spcPts val="0"/>
              </a:spcAft>
              <a:buClrTx/>
              <a:buSzTx/>
              <a:buFontTx/>
              <a:buAutoNum type="arabicPeriod"/>
              <a:tabLst/>
            </a:pPr>
            <a:r>
              <a:rPr kumimoji="0" lang="x-none" sz="3200" b="0" i="0" u="none" strike="noStrike" cap="none" spc="0" normalizeH="0" baseline="0" dirty="0">
                <a:ln>
                  <a:noFill/>
                </a:ln>
                <a:solidFill>
                  <a:srgbClr val="00B050"/>
                </a:solidFill>
                <a:effectLst/>
                <a:uFillTx/>
                <a:latin typeface="+mj-lt"/>
                <a:ea typeface="+mj-ea"/>
                <a:cs typeface="+mj-cs"/>
                <a:sym typeface="Helvetica"/>
              </a:rPr>
              <a:t>著重回收包裝。</a:t>
            </a:r>
          </a:p>
          <a:p>
            <a:pPr marL="457200" marR="0" indent="-457200" algn="l" defTabSz="1219200" rtl="0" fontAlgn="auto" latinLnBrk="0" hangingPunct="0">
              <a:lnSpc>
                <a:spcPct val="100000"/>
              </a:lnSpc>
              <a:spcBef>
                <a:spcPts val="0"/>
              </a:spcBef>
              <a:spcAft>
                <a:spcPts val="0"/>
              </a:spcAft>
              <a:buClrTx/>
              <a:buSzTx/>
              <a:buFontTx/>
              <a:buAutoNum type="arabicPeriod"/>
              <a:tabLst/>
            </a:pPr>
            <a:r>
              <a:rPr kumimoji="0" lang="x-none" sz="3200" b="0" i="0" u="none" strike="noStrike" cap="none" spc="0" normalizeH="0" baseline="0" dirty="0">
                <a:ln>
                  <a:noFill/>
                </a:ln>
                <a:solidFill>
                  <a:srgbClr val="00B050"/>
                </a:solidFill>
                <a:effectLst/>
                <a:uFillTx/>
                <a:latin typeface="+mj-lt"/>
                <a:ea typeface="+mj-ea"/>
                <a:cs typeface="+mj-cs"/>
                <a:sym typeface="Helvetica"/>
              </a:rPr>
              <a:t>建設綠色工廠。</a:t>
            </a:r>
          </a:p>
          <a:p>
            <a:pPr marL="457200" marR="0" indent="-457200" algn="l" defTabSz="1219200" rtl="0" fontAlgn="auto" latinLnBrk="0" hangingPunct="0">
              <a:lnSpc>
                <a:spcPct val="100000"/>
              </a:lnSpc>
              <a:spcBef>
                <a:spcPts val="0"/>
              </a:spcBef>
              <a:spcAft>
                <a:spcPts val="0"/>
              </a:spcAft>
              <a:buClrTx/>
              <a:buSzTx/>
              <a:buFontTx/>
              <a:buAutoNum type="arabicPeriod"/>
              <a:tabLst/>
            </a:pPr>
            <a:r>
              <a:rPr kumimoji="0" lang="x-none" sz="3200" b="0" i="0" u="none" strike="noStrike" cap="none" spc="0" normalizeH="0" baseline="0" dirty="0">
                <a:ln>
                  <a:noFill/>
                </a:ln>
                <a:solidFill>
                  <a:srgbClr val="00B050"/>
                </a:solidFill>
                <a:effectLst/>
                <a:uFillTx/>
                <a:latin typeface="+mj-lt"/>
                <a:ea typeface="+mj-ea"/>
                <a:cs typeface="+mj-cs"/>
                <a:sym typeface="Helvetica"/>
              </a:rPr>
              <a:t>產品環保設計。</a:t>
            </a:r>
          </a:p>
        </p:txBody>
      </p:sp>
      <p:pic>
        <p:nvPicPr>
          <p:cNvPr id="2054" name="Picture 6" descr="Fast Facts: Trees">
            <a:extLst>
              <a:ext uri="{FF2B5EF4-FFF2-40B4-BE49-F238E27FC236}">
                <a16:creationId xmlns:a16="http://schemas.microsoft.com/office/drawing/2014/main" id="{53F16B43-67AD-CB14-0DCC-56F7884C29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13777" y="5528462"/>
            <a:ext cx="2953199" cy="159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69126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Google Shape;121;p4"/>
          <p:cNvSpPr/>
          <p:nvPr/>
        </p:nvSpPr>
        <p:spPr>
          <a:xfrm>
            <a:off x="1085714" y="1571460"/>
            <a:ext cx="15628784" cy="1"/>
          </a:xfrm>
          <a:prstGeom prst="line">
            <a:avLst/>
          </a:prstGeom>
          <a:ln>
            <a:solidFill>
              <a:srgbClr val="5E5E5E"/>
            </a:solidFill>
          </a:ln>
        </p:spPr>
        <p:txBody>
          <a:bodyPr lIns="45719" rIns="45719"/>
          <a:lstStyle/>
          <a:p>
            <a:pPr defTabSz="914400">
              <a:defRPr sz="1400">
                <a:solidFill>
                  <a:srgbClr val="000000"/>
                </a:solidFill>
                <a:latin typeface="Arial"/>
                <a:ea typeface="Arial"/>
                <a:cs typeface="Arial"/>
                <a:sym typeface="Arial"/>
              </a:defRPr>
            </a:pPr>
            <a:endParaRPr/>
          </a:p>
        </p:txBody>
      </p:sp>
      <p:sp>
        <p:nvSpPr>
          <p:cNvPr id="621" name="Google Shape;122;p4"/>
          <p:cNvSpPr/>
          <p:nvPr/>
        </p:nvSpPr>
        <p:spPr>
          <a:xfrm>
            <a:off x="882515" y="1471450"/>
            <a:ext cx="203203" cy="203202"/>
          </a:xfrm>
          <a:prstGeom prst="ellipse">
            <a:avLst/>
          </a:prstGeom>
          <a:solidFill>
            <a:srgbClr val="2D6AB2"/>
          </a:solidFill>
          <a:ln w="12700">
            <a:miter lim="400000"/>
          </a:ln>
        </p:spPr>
        <p:txBody>
          <a:bodyPr lIns="45719" rIns="45719" anchor="ctr"/>
          <a:lstStyle/>
          <a:p>
            <a:pPr defTabSz="914400">
              <a:defRPr sz="2000" b="1">
                <a:solidFill>
                  <a:srgbClr val="000000"/>
                </a:solidFill>
                <a:latin typeface="+mn-lt"/>
                <a:ea typeface="+mn-ea"/>
                <a:cs typeface="+mn-cs"/>
                <a:sym typeface="Helvetica Neue"/>
              </a:defRPr>
            </a:pPr>
            <a:endParaRPr/>
          </a:p>
        </p:txBody>
      </p:sp>
      <p:pic>
        <p:nvPicPr>
          <p:cNvPr id="622" name="Google Shape;144;p4" descr="Google Shape;144;p4"/>
          <p:cNvPicPr>
            <a:picLocks noChangeAspect="1"/>
          </p:cNvPicPr>
          <p:nvPr/>
        </p:nvPicPr>
        <p:blipFill>
          <a:blip r:embed="rId3"/>
          <a:stretch>
            <a:fillRect/>
          </a:stretch>
        </p:blipFill>
        <p:spPr>
          <a:xfrm>
            <a:off x="15134795" y="8548705"/>
            <a:ext cx="822668" cy="332016"/>
          </a:xfrm>
          <a:prstGeom prst="rect">
            <a:avLst/>
          </a:prstGeom>
          <a:ln w="12700">
            <a:miter lim="400000"/>
          </a:ln>
        </p:spPr>
      </p:pic>
      <p:sp>
        <p:nvSpPr>
          <p:cNvPr id="623" name="直線接點 5"/>
          <p:cNvSpPr/>
          <p:nvPr/>
        </p:nvSpPr>
        <p:spPr>
          <a:xfrm>
            <a:off x="1085714" y="3177409"/>
            <a:ext cx="14718578" cy="1"/>
          </a:xfrm>
          <a:prstGeom prst="line">
            <a:avLst/>
          </a:prstGeom>
          <a:ln w="25400">
            <a:solidFill>
              <a:srgbClr val="45AA21"/>
            </a:solidFill>
          </a:ln>
          <a:effectLst>
            <a:outerShdw blurRad="38100" dist="20000" dir="5400000" rotWithShape="0">
              <a:srgbClr val="000000">
                <a:alpha val="38000"/>
              </a:srgbClr>
            </a:outerShdw>
          </a:effectLst>
        </p:spPr>
        <p:txBody>
          <a:bodyPr lIns="45719" rIns="45719"/>
          <a:lstStyle/>
          <a:p>
            <a:pPr defTabSz="914400">
              <a:defRPr sz="1400">
                <a:solidFill>
                  <a:srgbClr val="000000"/>
                </a:solidFill>
                <a:latin typeface="Arial"/>
                <a:ea typeface="Arial"/>
                <a:cs typeface="Arial"/>
                <a:sym typeface="Arial"/>
              </a:defRPr>
            </a:pPr>
            <a:endParaRPr/>
          </a:p>
        </p:txBody>
      </p:sp>
      <p:sp>
        <p:nvSpPr>
          <p:cNvPr id="624" name="文字方塊 6"/>
          <p:cNvSpPr txBox="1"/>
          <p:nvPr/>
        </p:nvSpPr>
        <p:spPr>
          <a:xfrm>
            <a:off x="1131433" y="2053530"/>
            <a:ext cx="1281844"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550332">
              <a:defRPr sz="1800">
                <a:solidFill>
                  <a:srgbClr val="000000"/>
                </a:solidFill>
                <a:latin typeface="Helvetica Neue Light"/>
                <a:ea typeface="Helvetica Neue Light"/>
                <a:cs typeface="Helvetica Neue Light"/>
                <a:sym typeface="Helvetica Neue Light"/>
              </a:defRPr>
            </a:pPr>
            <a:r>
              <a:t>01</a:t>
            </a:r>
            <a:endParaRPr>
              <a:solidFill>
                <a:srgbClr val="2E7116"/>
              </a:solidFill>
              <a:effectLst>
                <a:outerShdw blurRad="38100" dist="38100" dir="2700000" rotWithShape="0">
                  <a:srgbClr val="000000">
                    <a:alpha val="43137"/>
                  </a:srgbClr>
                </a:outerShdw>
              </a:effectLst>
              <a:latin typeface="+mj-lt"/>
              <a:ea typeface="+mj-ea"/>
              <a:cs typeface="+mj-cs"/>
              <a:sym typeface="Helvetica"/>
            </a:endParaRPr>
          </a:p>
          <a:p>
            <a:pPr algn="ctr" defTabSz="550332">
              <a:defRPr sz="1800">
                <a:solidFill>
                  <a:srgbClr val="000000"/>
                </a:solidFill>
                <a:latin typeface="Helvetica Neue Light"/>
                <a:ea typeface="Helvetica Neue Light"/>
                <a:cs typeface="Helvetica Neue Light"/>
                <a:sym typeface="Helvetica Neue Light"/>
              </a:defRPr>
            </a:pPr>
            <a:r>
              <a:t>Labor</a:t>
            </a:r>
          </a:p>
          <a:p>
            <a:pPr algn="ctr" defTabSz="550332">
              <a:defRPr sz="1800">
                <a:solidFill>
                  <a:srgbClr val="000000"/>
                </a:solidFill>
                <a:latin typeface="Helvetica Neue Light"/>
                <a:ea typeface="Helvetica Neue Light"/>
                <a:cs typeface="Helvetica Neue Light"/>
                <a:sym typeface="Helvetica Neue Light"/>
              </a:defRPr>
            </a:pPr>
            <a:r>
              <a:t>勞工福利</a:t>
            </a:r>
          </a:p>
        </p:txBody>
      </p:sp>
      <p:sp>
        <p:nvSpPr>
          <p:cNvPr id="625" name="文字方塊 10"/>
          <p:cNvSpPr txBox="1"/>
          <p:nvPr/>
        </p:nvSpPr>
        <p:spPr>
          <a:xfrm>
            <a:off x="4988424" y="2009080"/>
            <a:ext cx="2033923"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550332">
              <a:defRPr sz="2000">
                <a:solidFill>
                  <a:srgbClr val="000000"/>
                </a:solidFill>
                <a:latin typeface="Helvetica Neue Light"/>
                <a:ea typeface="Helvetica Neue Light"/>
                <a:cs typeface="Helvetica Neue Light"/>
                <a:sym typeface="Helvetica Neue Light"/>
              </a:defRPr>
            </a:pPr>
            <a:r>
              <a:t>02</a:t>
            </a:r>
          </a:p>
          <a:p>
            <a:pPr algn="ctr" defTabSz="550332">
              <a:defRPr sz="2000">
                <a:solidFill>
                  <a:srgbClr val="000000"/>
                </a:solidFill>
                <a:latin typeface="Helvetica Neue Light"/>
                <a:ea typeface="Helvetica Neue Light"/>
                <a:cs typeface="Helvetica Neue Light"/>
                <a:sym typeface="Helvetica Neue Light"/>
              </a:defRPr>
            </a:pPr>
            <a:r>
              <a:t>Health and Safety</a:t>
            </a:r>
          </a:p>
          <a:p>
            <a:pPr algn="ctr" defTabSz="550332">
              <a:defRPr sz="2000">
                <a:solidFill>
                  <a:srgbClr val="000000"/>
                </a:solidFill>
                <a:latin typeface="Helvetica Neue Light"/>
                <a:ea typeface="Helvetica Neue Light"/>
                <a:cs typeface="Helvetica Neue Light"/>
                <a:sym typeface="Helvetica Neue Light"/>
              </a:defRPr>
            </a:pPr>
            <a:r>
              <a:t>健康安全</a:t>
            </a:r>
          </a:p>
        </p:txBody>
      </p:sp>
      <p:sp>
        <p:nvSpPr>
          <p:cNvPr id="626" name="文字方塊 11"/>
          <p:cNvSpPr txBox="1"/>
          <p:nvPr/>
        </p:nvSpPr>
        <p:spPr>
          <a:xfrm>
            <a:off x="9099516" y="1984793"/>
            <a:ext cx="1921808"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550332">
              <a:defRPr sz="2000">
                <a:solidFill>
                  <a:srgbClr val="000000"/>
                </a:solidFill>
                <a:latin typeface="Helvetica Neue Light"/>
                <a:ea typeface="Helvetica Neue Light"/>
                <a:cs typeface="Helvetica Neue Light"/>
                <a:sym typeface="Helvetica Neue Light"/>
              </a:defRPr>
            </a:pPr>
            <a:r>
              <a:rPr dirty="0"/>
              <a:t>03</a:t>
            </a:r>
          </a:p>
          <a:p>
            <a:pPr algn="ctr" defTabSz="550332">
              <a:defRPr sz="2000">
                <a:solidFill>
                  <a:srgbClr val="000000"/>
                </a:solidFill>
                <a:latin typeface="Helvetica Neue Light"/>
                <a:ea typeface="Helvetica Neue Light"/>
                <a:cs typeface="Helvetica Neue Light"/>
                <a:sym typeface="Helvetica Neue Light"/>
              </a:defRPr>
            </a:pPr>
            <a:r>
              <a:rPr dirty="0"/>
              <a:t>Public Hygiene</a:t>
            </a:r>
          </a:p>
          <a:p>
            <a:pPr algn="ctr" defTabSz="550332">
              <a:defRPr sz="2000">
                <a:solidFill>
                  <a:srgbClr val="000000"/>
                </a:solidFill>
                <a:latin typeface="Helvetica Neue Light"/>
                <a:ea typeface="Helvetica Neue Light"/>
                <a:cs typeface="Helvetica Neue Light"/>
                <a:sym typeface="Helvetica Neue Light"/>
              </a:defRPr>
            </a:pPr>
            <a:r>
              <a:rPr dirty="0" err="1"/>
              <a:t>環境衛生</a:t>
            </a:r>
            <a:endParaRPr dirty="0"/>
          </a:p>
        </p:txBody>
      </p:sp>
      <p:sp>
        <p:nvSpPr>
          <p:cNvPr id="627" name="文字方塊 7"/>
          <p:cNvSpPr txBox="1"/>
          <p:nvPr/>
        </p:nvSpPr>
        <p:spPr>
          <a:xfrm>
            <a:off x="928235" y="3545097"/>
            <a:ext cx="3647472" cy="2693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Prohibition of hiring underage workers.</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Compliant working hours by Government.</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Compliant wages and benefits.</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Prohibition of violence, sexual harassment, sexual abuse…etc.</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Implement equality for all employee.</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Can’t hire indentured labor, involuntary, prison labor…etc.</a:t>
            </a:r>
          </a:p>
        </p:txBody>
      </p:sp>
      <p:sp>
        <p:nvSpPr>
          <p:cNvPr id="628" name="文字方塊 13"/>
          <p:cNvSpPr txBox="1"/>
          <p:nvPr/>
        </p:nvSpPr>
        <p:spPr>
          <a:xfrm>
            <a:off x="4840777" y="3545097"/>
            <a:ext cx="3923870" cy="3108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Work environment safety.</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Emergency plan, such as compliant fire detection and suppression equipment, unobstructed escape route…etc.</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For work-related injuries and illnesses, provide necessary medical services.</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Factory environmental hygiene management.</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Must considered, assessed, and controlled the impact on workers of physical demanding job.</a:t>
            </a:r>
          </a:p>
        </p:txBody>
      </p:sp>
      <p:sp>
        <p:nvSpPr>
          <p:cNvPr id="629" name="文字方塊 14"/>
          <p:cNvSpPr txBox="1"/>
          <p:nvPr/>
        </p:nvSpPr>
        <p:spPr>
          <a:xfrm>
            <a:off x="8882862" y="3545097"/>
            <a:ext cx="3503738" cy="3185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Provide smoothly health and safety communications.</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Compliant ISO14001 of environmental responsibility.</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Prevent pollution and save electricity.</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Proper disposal of hazardous materials and solid waste.</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Effective management of air emissions and water control.</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Reduce energy consumption and greenhouse gas emissions.</a:t>
            </a:r>
          </a:p>
        </p:txBody>
      </p:sp>
      <p:sp>
        <p:nvSpPr>
          <p:cNvPr id="630" name="文字方塊 15"/>
          <p:cNvSpPr txBox="1"/>
          <p:nvPr/>
        </p:nvSpPr>
        <p:spPr>
          <a:xfrm>
            <a:off x="13098493" y="1984793"/>
            <a:ext cx="1921808"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550332">
              <a:defRPr sz="2000">
                <a:solidFill>
                  <a:srgbClr val="000000"/>
                </a:solidFill>
                <a:latin typeface="Helvetica Neue Light"/>
                <a:ea typeface="Helvetica Neue Light"/>
                <a:cs typeface="Helvetica Neue Light"/>
                <a:sym typeface="Helvetica Neue Light"/>
              </a:defRPr>
            </a:pPr>
            <a:r>
              <a:t>04</a:t>
            </a:r>
          </a:p>
          <a:p>
            <a:pPr algn="ctr" defTabSz="550332">
              <a:defRPr sz="2000">
                <a:solidFill>
                  <a:srgbClr val="000000"/>
                </a:solidFill>
                <a:latin typeface="Helvetica Neue Light"/>
                <a:ea typeface="Helvetica Neue Light"/>
                <a:cs typeface="Helvetica Neue Light"/>
                <a:sym typeface="Helvetica Neue Light"/>
              </a:defRPr>
            </a:pPr>
            <a:r>
              <a:t>Morality</a:t>
            </a:r>
          </a:p>
          <a:p>
            <a:pPr algn="ctr" defTabSz="550332">
              <a:defRPr sz="2000">
                <a:solidFill>
                  <a:srgbClr val="000000"/>
                </a:solidFill>
                <a:latin typeface="Helvetica Neue Light"/>
                <a:ea typeface="Helvetica Neue Light"/>
                <a:cs typeface="Helvetica Neue Light"/>
                <a:sym typeface="Helvetica Neue Light"/>
              </a:defRPr>
            </a:pPr>
            <a:r>
              <a:t>道德</a:t>
            </a:r>
          </a:p>
        </p:txBody>
      </p:sp>
      <p:sp>
        <p:nvSpPr>
          <p:cNvPr id="631" name="文字方塊 16"/>
          <p:cNvSpPr txBox="1"/>
          <p:nvPr/>
        </p:nvSpPr>
        <p:spPr>
          <a:xfrm>
            <a:off x="12543102" y="3559271"/>
            <a:ext cx="3503738" cy="26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Prohibited of bribery, corruption, and extortion...etc.</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Information confidentiality.</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Intellectual property.</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Fair trading, advertising and competition.</a:t>
            </a:r>
          </a:p>
          <a:p>
            <a:pPr marL="288000" indent="-285750" defTabSz="914400">
              <a:spcBef>
                <a:spcPts val="600"/>
              </a:spcBef>
              <a:buClr>
                <a:srgbClr val="000000"/>
              </a:buClr>
              <a:buSzPct val="100000"/>
              <a:buFont typeface="Arial"/>
              <a:buChar char="•"/>
              <a:defRPr sz="1500">
                <a:solidFill>
                  <a:srgbClr val="2E7116"/>
                </a:solidFill>
              </a:defRPr>
            </a:pPr>
            <a:r>
              <a:rPr sz="1600" dirty="0">
                <a:latin typeface="Calibri" panose="020F0502020204030204" pitchFamily="34" charset="0"/>
                <a:cs typeface="Calibri" panose="020F0502020204030204" pitchFamily="34" charset="0"/>
              </a:rPr>
              <a:t>Privacy of personal information protection, and Anti-Retaliation Policy.</a:t>
            </a:r>
          </a:p>
        </p:txBody>
      </p:sp>
      <p:pic>
        <p:nvPicPr>
          <p:cNvPr id="632" name="圖片 9" descr="圖片 9"/>
          <p:cNvPicPr>
            <a:picLocks noChangeAspect="1"/>
          </p:cNvPicPr>
          <p:nvPr/>
        </p:nvPicPr>
        <p:blipFill>
          <a:blip r:embed="rId4"/>
          <a:stretch>
            <a:fillRect/>
          </a:stretch>
        </p:blipFill>
        <p:spPr>
          <a:xfrm>
            <a:off x="890010" y="6968200"/>
            <a:ext cx="3731417" cy="1943983"/>
          </a:xfrm>
          <a:prstGeom prst="rect">
            <a:avLst/>
          </a:prstGeom>
          <a:ln w="12700">
            <a:miter lim="400000"/>
          </a:ln>
        </p:spPr>
      </p:pic>
      <p:pic>
        <p:nvPicPr>
          <p:cNvPr id="633" name="圖片 12" descr="圖片 12"/>
          <p:cNvPicPr>
            <a:picLocks noChangeAspect="1"/>
          </p:cNvPicPr>
          <p:nvPr/>
        </p:nvPicPr>
        <p:blipFill>
          <a:blip r:embed="rId5"/>
          <a:stretch>
            <a:fillRect/>
          </a:stretch>
        </p:blipFill>
        <p:spPr>
          <a:xfrm>
            <a:off x="5017161" y="6968200"/>
            <a:ext cx="3571102" cy="1928252"/>
          </a:xfrm>
          <a:prstGeom prst="rect">
            <a:avLst/>
          </a:prstGeom>
          <a:ln w="12700">
            <a:miter lim="400000"/>
          </a:ln>
        </p:spPr>
      </p:pic>
      <p:pic>
        <p:nvPicPr>
          <p:cNvPr id="634" name="圖片 17" descr="圖片 17"/>
          <p:cNvPicPr>
            <a:picLocks noChangeAspect="1"/>
          </p:cNvPicPr>
          <p:nvPr/>
        </p:nvPicPr>
        <p:blipFill>
          <a:blip r:embed="rId6"/>
          <a:stretch>
            <a:fillRect/>
          </a:stretch>
        </p:blipFill>
        <p:spPr>
          <a:xfrm>
            <a:off x="9053796" y="6966483"/>
            <a:ext cx="3228083" cy="2001489"/>
          </a:xfrm>
          <a:prstGeom prst="rect">
            <a:avLst/>
          </a:prstGeom>
          <a:ln w="12700">
            <a:miter lim="400000"/>
          </a:ln>
        </p:spPr>
      </p:pic>
      <p:pic>
        <p:nvPicPr>
          <p:cNvPr id="635" name="圖片 18" descr="圖片 18"/>
          <p:cNvPicPr>
            <a:picLocks noChangeAspect="1"/>
          </p:cNvPicPr>
          <p:nvPr/>
        </p:nvPicPr>
        <p:blipFill>
          <a:blip r:embed="rId7"/>
          <a:stretch>
            <a:fillRect/>
          </a:stretch>
        </p:blipFill>
        <p:spPr>
          <a:xfrm>
            <a:off x="12747411" y="6966483"/>
            <a:ext cx="3299429" cy="2070068"/>
          </a:xfrm>
          <a:prstGeom prst="rect">
            <a:avLst/>
          </a:prstGeom>
          <a:ln w="12700">
            <a:miter lim="400000"/>
          </a:ln>
        </p:spPr>
      </p:pic>
      <p:sp>
        <p:nvSpPr>
          <p:cNvPr id="636" name="JEM | 永續企業 - 社會責任"/>
          <p:cNvSpPr txBox="1"/>
          <p:nvPr/>
        </p:nvSpPr>
        <p:spPr>
          <a:xfrm>
            <a:off x="1171334" y="652929"/>
            <a:ext cx="7464518" cy="918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defRPr sz="4800" b="1">
                <a:solidFill>
                  <a:srgbClr val="11249F"/>
                </a:solidFill>
              </a:defRPr>
            </a:pPr>
            <a:r>
              <a:rPr>
                <a:latin typeface="+mn-lt"/>
                <a:ea typeface="+mn-ea"/>
                <a:cs typeface="+mn-cs"/>
                <a:sym typeface="Helvetica Neue"/>
              </a:rPr>
              <a:t>JEM | </a:t>
            </a:r>
            <a:r>
              <a:rPr b="0">
                <a:latin typeface="+mn-lt"/>
                <a:ea typeface="+mn-ea"/>
                <a:cs typeface="+mn-cs"/>
                <a:sym typeface="Helvetica Neue"/>
              </a:rPr>
              <a:t>永續企業 - 社會責任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Google Shape;121;p4"/>
          <p:cNvSpPr/>
          <p:nvPr/>
        </p:nvSpPr>
        <p:spPr>
          <a:xfrm>
            <a:off x="1085714" y="1571460"/>
            <a:ext cx="15628784" cy="1"/>
          </a:xfrm>
          <a:prstGeom prst="line">
            <a:avLst/>
          </a:prstGeom>
          <a:ln>
            <a:solidFill>
              <a:srgbClr val="5E5E5E"/>
            </a:solidFill>
          </a:ln>
        </p:spPr>
        <p:txBody>
          <a:bodyPr lIns="45719" rIns="45719"/>
          <a:lstStyle/>
          <a:p>
            <a:pPr defTabSz="914400">
              <a:defRPr sz="1400">
                <a:solidFill>
                  <a:srgbClr val="000000"/>
                </a:solidFill>
                <a:latin typeface="Arial"/>
                <a:ea typeface="Arial"/>
                <a:cs typeface="Arial"/>
                <a:sym typeface="Arial"/>
              </a:defRPr>
            </a:pPr>
            <a:endParaRPr/>
          </a:p>
        </p:txBody>
      </p:sp>
      <p:sp>
        <p:nvSpPr>
          <p:cNvPr id="641" name="Google Shape;122;p4"/>
          <p:cNvSpPr/>
          <p:nvPr/>
        </p:nvSpPr>
        <p:spPr>
          <a:xfrm>
            <a:off x="882515" y="1471450"/>
            <a:ext cx="203203" cy="203202"/>
          </a:xfrm>
          <a:prstGeom prst="ellipse">
            <a:avLst/>
          </a:prstGeom>
          <a:solidFill>
            <a:srgbClr val="2D6AB2"/>
          </a:solidFill>
          <a:ln w="12700">
            <a:miter lim="400000"/>
          </a:ln>
        </p:spPr>
        <p:txBody>
          <a:bodyPr lIns="45719" rIns="45719" anchor="ctr"/>
          <a:lstStyle/>
          <a:p>
            <a:pPr defTabSz="914400">
              <a:defRPr sz="2000" b="1">
                <a:solidFill>
                  <a:srgbClr val="000000"/>
                </a:solidFill>
                <a:latin typeface="+mn-lt"/>
                <a:ea typeface="+mn-ea"/>
                <a:cs typeface="+mn-cs"/>
                <a:sym typeface="Helvetica Neue"/>
              </a:defRPr>
            </a:pPr>
            <a:endParaRPr/>
          </a:p>
        </p:txBody>
      </p:sp>
      <p:pic>
        <p:nvPicPr>
          <p:cNvPr id="642" name="Google Shape;144;p4" descr="Google Shape;144;p4"/>
          <p:cNvPicPr>
            <a:picLocks noChangeAspect="1"/>
          </p:cNvPicPr>
          <p:nvPr/>
        </p:nvPicPr>
        <p:blipFill>
          <a:blip r:embed="rId3"/>
          <a:stretch>
            <a:fillRect/>
          </a:stretch>
        </p:blipFill>
        <p:spPr>
          <a:xfrm>
            <a:off x="15134795" y="8548705"/>
            <a:ext cx="822668" cy="332016"/>
          </a:xfrm>
          <a:prstGeom prst="rect">
            <a:avLst/>
          </a:prstGeom>
          <a:ln w="12700">
            <a:miter lim="400000"/>
          </a:ln>
        </p:spPr>
      </p:pic>
      <p:sp>
        <p:nvSpPr>
          <p:cNvPr id="643" name="文字方塊 1"/>
          <p:cNvSpPr txBox="1"/>
          <p:nvPr/>
        </p:nvSpPr>
        <p:spPr>
          <a:xfrm>
            <a:off x="1137241" y="1834268"/>
            <a:ext cx="13026967" cy="1361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14400">
              <a:lnSpc>
                <a:spcPct val="150000"/>
              </a:lnSpc>
              <a:buClr>
                <a:srgbClr val="000000"/>
              </a:buClr>
              <a:buSzPct val="100000"/>
              <a:buAutoNum type="arabicPeriod"/>
              <a:defRPr sz="2800">
                <a:solidFill>
                  <a:srgbClr val="000000"/>
                </a:solidFill>
              </a:defRPr>
            </a:pPr>
            <a:r>
              <a:t>ESG 公司永續治理組織成立。</a:t>
            </a:r>
          </a:p>
          <a:p>
            <a:pPr marL="457200" indent="-457200" defTabSz="914400">
              <a:lnSpc>
                <a:spcPct val="150000"/>
              </a:lnSpc>
              <a:buClr>
                <a:srgbClr val="000000"/>
              </a:buClr>
              <a:buSzPct val="100000"/>
              <a:buAutoNum type="arabicPeriod"/>
              <a:defRPr sz="2800">
                <a:solidFill>
                  <a:srgbClr val="000000"/>
                </a:solidFill>
              </a:defRPr>
            </a:pPr>
            <a:r>
              <a:t>關懷社會。用心經營。傳承永續。</a:t>
            </a:r>
          </a:p>
        </p:txBody>
      </p:sp>
      <p:pic>
        <p:nvPicPr>
          <p:cNvPr id="644" name="圖片 3" descr="圖片 3"/>
          <p:cNvPicPr>
            <a:picLocks noChangeAspect="1"/>
          </p:cNvPicPr>
          <p:nvPr/>
        </p:nvPicPr>
        <p:blipFill>
          <a:blip r:embed="rId4"/>
          <a:stretch>
            <a:fillRect/>
          </a:stretch>
        </p:blipFill>
        <p:spPr>
          <a:xfrm>
            <a:off x="10381657" y="4105835"/>
            <a:ext cx="4753138" cy="4145951"/>
          </a:xfrm>
          <a:prstGeom prst="rect">
            <a:avLst/>
          </a:prstGeom>
          <a:ln w="12700">
            <a:miter lim="400000"/>
          </a:ln>
        </p:spPr>
      </p:pic>
      <p:grpSp>
        <p:nvGrpSpPr>
          <p:cNvPr id="676" name="資料庫圖表 5"/>
          <p:cNvGrpSpPr/>
          <p:nvPr/>
        </p:nvGrpSpPr>
        <p:grpSpPr>
          <a:xfrm>
            <a:off x="984885" y="4719200"/>
            <a:ext cx="9018957" cy="2965138"/>
            <a:chOff x="0" y="0"/>
            <a:chExt cx="9018956" cy="2965136"/>
          </a:xfrm>
        </p:grpSpPr>
        <p:sp>
          <p:nvSpPr>
            <p:cNvPr id="645" name="線條"/>
            <p:cNvSpPr/>
            <p:nvPr/>
          </p:nvSpPr>
          <p:spPr>
            <a:xfrm>
              <a:off x="4509477" y="772170"/>
              <a:ext cx="417714" cy="6563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5400" cap="flat">
              <a:solidFill>
                <a:srgbClr val="000000"/>
              </a:solidFill>
              <a:prstDash val="solid"/>
              <a:round/>
            </a:ln>
            <a:effectLst/>
          </p:spPr>
          <p:txBody>
            <a:bodyPr wrap="square" lIns="45719" tIns="45719" rIns="45719" bIns="45719" numCol="1" anchor="t">
              <a:noAutofit/>
            </a:bodyPr>
            <a:lstStyle/>
            <a:p>
              <a:pPr defTabSz="914400">
                <a:defRPr sz="1400">
                  <a:solidFill>
                    <a:srgbClr val="000000"/>
                  </a:solidFill>
                  <a:latin typeface="Arial"/>
                  <a:ea typeface="Arial"/>
                  <a:cs typeface="Arial"/>
                  <a:sym typeface="Arial"/>
                </a:defRPr>
              </a:pPr>
              <a:endParaRPr/>
            </a:p>
          </p:txBody>
        </p:sp>
        <p:sp>
          <p:nvSpPr>
            <p:cNvPr id="646" name="線條"/>
            <p:cNvSpPr/>
            <p:nvPr/>
          </p:nvSpPr>
          <p:spPr>
            <a:xfrm>
              <a:off x="4175468" y="772170"/>
              <a:ext cx="334011" cy="6429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noFill/>
            <a:ln w="25400" cap="flat">
              <a:solidFill>
                <a:srgbClr val="0080CA"/>
              </a:solidFill>
              <a:prstDash val="solid"/>
              <a:round/>
            </a:ln>
            <a:effectLst/>
          </p:spPr>
          <p:txBody>
            <a:bodyPr wrap="square" lIns="45719" tIns="45719" rIns="45719" bIns="45719" numCol="1" anchor="t">
              <a:noAutofit/>
            </a:bodyPr>
            <a:lstStyle/>
            <a:p>
              <a:pPr defTabSz="914400">
                <a:defRPr sz="1400">
                  <a:solidFill>
                    <a:srgbClr val="000000"/>
                  </a:solidFill>
                  <a:latin typeface="Arial"/>
                  <a:ea typeface="Arial"/>
                  <a:cs typeface="Arial"/>
                  <a:sym typeface="Arial"/>
                </a:defRPr>
              </a:pPr>
              <a:endParaRPr/>
            </a:p>
          </p:txBody>
        </p:sp>
        <p:sp>
          <p:nvSpPr>
            <p:cNvPr id="647" name="線條"/>
            <p:cNvSpPr/>
            <p:nvPr/>
          </p:nvSpPr>
          <p:spPr>
            <a:xfrm>
              <a:off x="4509477" y="772170"/>
              <a:ext cx="3737307" cy="1420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35"/>
                  </a:lnTo>
                  <a:lnTo>
                    <a:pt x="21600" y="19135"/>
                  </a:lnTo>
                  <a:lnTo>
                    <a:pt x="21600" y="21600"/>
                  </a:lnTo>
                </a:path>
              </a:pathLst>
            </a:custGeom>
            <a:noFill/>
            <a:ln w="25400" cap="flat">
              <a:solidFill>
                <a:srgbClr val="0080CA"/>
              </a:solidFill>
              <a:prstDash val="solid"/>
              <a:round/>
            </a:ln>
            <a:effectLst/>
          </p:spPr>
          <p:txBody>
            <a:bodyPr wrap="square" lIns="45719" tIns="45719" rIns="45719" bIns="45719" numCol="1" anchor="t">
              <a:noAutofit/>
            </a:bodyPr>
            <a:lstStyle/>
            <a:p>
              <a:pPr defTabSz="914400">
                <a:defRPr sz="1400">
                  <a:solidFill>
                    <a:srgbClr val="000000"/>
                  </a:solidFill>
                  <a:latin typeface="Arial"/>
                  <a:ea typeface="Arial"/>
                  <a:cs typeface="Arial"/>
                  <a:sym typeface="Arial"/>
                </a:defRPr>
              </a:pPr>
              <a:endParaRPr/>
            </a:p>
          </p:txBody>
        </p:sp>
        <p:sp>
          <p:nvSpPr>
            <p:cNvPr id="648" name="線條"/>
            <p:cNvSpPr/>
            <p:nvPr/>
          </p:nvSpPr>
          <p:spPr>
            <a:xfrm>
              <a:off x="4509477" y="772170"/>
              <a:ext cx="1868654" cy="1420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35"/>
                  </a:lnTo>
                  <a:lnTo>
                    <a:pt x="21600" y="19135"/>
                  </a:lnTo>
                  <a:lnTo>
                    <a:pt x="21600" y="21600"/>
                  </a:lnTo>
                </a:path>
              </a:pathLst>
            </a:custGeom>
            <a:noFill/>
            <a:ln w="25400" cap="flat">
              <a:solidFill>
                <a:srgbClr val="0080CA"/>
              </a:solidFill>
              <a:prstDash val="solid"/>
              <a:round/>
            </a:ln>
            <a:effectLst/>
          </p:spPr>
          <p:txBody>
            <a:bodyPr wrap="square" lIns="45719" tIns="45719" rIns="45719" bIns="45719" numCol="1" anchor="t">
              <a:noAutofit/>
            </a:bodyPr>
            <a:lstStyle/>
            <a:p>
              <a:pPr defTabSz="914400">
                <a:defRPr sz="1400">
                  <a:solidFill>
                    <a:srgbClr val="000000"/>
                  </a:solidFill>
                  <a:latin typeface="Arial"/>
                  <a:ea typeface="Arial"/>
                  <a:cs typeface="Arial"/>
                  <a:sym typeface="Arial"/>
                </a:defRPr>
              </a:pPr>
              <a:endParaRPr/>
            </a:p>
          </p:txBody>
        </p:sp>
        <p:sp>
          <p:nvSpPr>
            <p:cNvPr id="649" name="線條"/>
            <p:cNvSpPr/>
            <p:nvPr/>
          </p:nvSpPr>
          <p:spPr>
            <a:xfrm>
              <a:off x="4509477" y="772170"/>
              <a:ext cx="1" cy="1420795"/>
            </a:xfrm>
            <a:prstGeom prst="line">
              <a:avLst/>
            </a:prstGeom>
            <a:noFill/>
            <a:ln w="25400" cap="flat">
              <a:solidFill>
                <a:srgbClr val="0080CA"/>
              </a:solidFill>
              <a:prstDash val="solid"/>
              <a:round/>
            </a:ln>
            <a:effectLst/>
          </p:spPr>
          <p:txBody>
            <a:bodyPr wrap="square" lIns="45719" tIns="45719" rIns="45719" bIns="45719" numCol="1" anchor="t">
              <a:noAutofit/>
            </a:bodyPr>
            <a:lstStyle/>
            <a:p>
              <a:pPr defTabSz="914400">
                <a:defRPr sz="1400">
                  <a:solidFill>
                    <a:srgbClr val="000000"/>
                  </a:solidFill>
                  <a:latin typeface="Arial"/>
                  <a:ea typeface="Arial"/>
                  <a:cs typeface="Arial"/>
                  <a:sym typeface="Arial"/>
                </a:defRPr>
              </a:pPr>
              <a:endParaRPr/>
            </a:p>
          </p:txBody>
        </p:sp>
        <p:sp>
          <p:nvSpPr>
            <p:cNvPr id="650" name="線條"/>
            <p:cNvSpPr/>
            <p:nvPr/>
          </p:nvSpPr>
          <p:spPr>
            <a:xfrm>
              <a:off x="2640825" y="772170"/>
              <a:ext cx="1868654" cy="14207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9135"/>
                  </a:lnTo>
                  <a:lnTo>
                    <a:pt x="0" y="19135"/>
                  </a:lnTo>
                  <a:lnTo>
                    <a:pt x="0" y="21600"/>
                  </a:lnTo>
                </a:path>
              </a:pathLst>
            </a:custGeom>
            <a:noFill/>
            <a:ln w="25400" cap="flat">
              <a:solidFill>
                <a:srgbClr val="0080CA"/>
              </a:solidFill>
              <a:prstDash val="solid"/>
              <a:round/>
            </a:ln>
            <a:effectLst/>
          </p:spPr>
          <p:txBody>
            <a:bodyPr wrap="square" lIns="45719" tIns="45719" rIns="45719" bIns="45719" numCol="1" anchor="t">
              <a:noAutofit/>
            </a:bodyPr>
            <a:lstStyle/>
            <a:p>
              <a:pPr defTabSz="914400">
                <a:defRPr sz="1400">
                  <a:solidFill>
                    <a:srgbClr val="000000"/>
                  </a:solidFill>
                  <a:latin typeface="Arial"/>
                  <a:ea typeface="Arial"/>
                  <a:cs typeface="Arial"/>
                  <a:sym typeface="Arial"/>
                </a:defRPr>
              </a:pPr>
              <a:endParaRPr/>
            </a:p>
          </p:txBody>
        </p:sp>
        <p:sp>
          <p:nvSpPr>
            <p:cNvPr id="651" name="線條"/>
            <p:cNvSpPr/>
            <p:nvPr/>
          </p:nvSpPr>
          <p:spPr>
            <a:xfrm>
              <a:off x="772170" y="772170"/>
              <a:ext cx="3737307" cy="14207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9135"/>
                  </a:lnTo>
                  <a:lnTo>
                    <a:pt x="0" y="19135"/>
                  </a:lnTo>
                  <a:lnTo>
                    <a:pt x="0" y="21600"/>
                  </a:lnTo>
                </a:path>
              </a:pathLst>
            </a:custGeom>
            <a:noFill/>
            <a:ln w="25400" cap="flat">
              <a:solidFill>
                <a:srgbClr val="0080CA"/>
              </a:solidFill>
              <a:prstDash val="solid"/>
              <a:round/>
            </a:ln>
            <a:effectLst/>
          </p:spPr>
          <p:txBody>
            <a:bodyPr wrap="square" lIns="45719" tIns="45719" rIns="45719" bIns="45719" numCol="1" anchor="t">
              <a:noAutofit/>
            </a:bodyPr>
            <a:lstStyle/>
            <a:p>
              <a:pPr defTabSz="914400">
                <a:defRPr sz="1400">
                  <a:solidFill>
                    <a:srgbClr val="000000"/>
                  </a:solidFill>
                  <a:latin typeface="Arial"/>
                  <a:ea typeface="Arial"/>
                  <a:cs typeface="Arial"/>
                  <a:sym typeface="Arial"/>
                </a:defRPr>
              </a:pPr>
              <a:endParaRPr/>
            </a:p>
          </p:txBody>
        </p:sp>
        <p:grpSp>
          <p:nvGrpSpPr>
            <p:cNvPr id="654" name="群組"/>
            <p:cNvGrpSpPr/>
            <p:nvPr/>
          </p:nvGrpSpPr>
          <p:grpSpPr>
            <a:xfrm>
              <a:off x="3737306" y="0"/>
              <a:ext cx="1544342" cy="772171"/>
              <a:chOff x="0" y="0"/>
              <a:chExt cx="1544341" cy="772170"/>
            </a:xfrm>
          </p:grpSpPr>
          <p:sp>
            <p:nvSpPr>
              <p:cNvPr id="652" name="矩形"/>
              <p:cNvSpPr/>
              <p:nvPr/>
            </p:nvSpPr>
            <p:spPr>
              <a:xfrm>
                <a:off x="-1" y="-1"/>
                <a:ext cx="1544343" cy="772172"/>
              </a:xfrm>
              <a:prstGeom prst="rect">
                <a:avLst/>
              </a:prstGeom>
              <a:solidFill>
                <a:schemeClr val="accent4"/>
              </a:solidFill>
              <a:ln w="25400" cap="flat">
                <a:solidFill>
                  <a:srgbClr val="0070C0"/>
                </a:solidFill>
                <a:prstDash val="solid"/>
                <a:round/>
              </a:ln>
              <a:effectLst/>
            </p:spPr>
            <p:txBody>
              <a:bodyPr wrap="square" lIns="45719" tIns="45719" rIns="45719" bIns="45719" numCol="1" anchor="ctr">
                <a:noAutofit/>
              </a:bodyPr>
              <a:lstStyle/>
              <a:p>
                <a:pPr algn="ctr" defTabSz="533400">
                  <a:lnSpc>
                    <a:spcPct val="90000"/>
                  </a:lnSpc>
                  <a:spcBef>
                    <a:spcPts val="500"/>
                  </a:spcBef>
                  <a:defRPr sz="1200" b="1">
                    <a:solidFill>
                      <a:srgbClr val="000000"/>
                    </a:solidFill>
                    <a:latin typeface="Arial"/>
                    <a:ea typeface="Arial"/>
                    <a:cs typeface="Arial"/>
                    <a:sym typeface="Arial"/>
                  </a:defRPr>
                </a:pPr>
                <a:endParaRPr/>
              </a:p>
            </p:txBody>
          </p:sp>
          <p:sp>
            <p:nvSpPr>
              <p:cNvPr id="653" name="董事長…"/>
              <p:cNvSpPr txBox="1"/>
              <p:nvPr/>
            </p:nvSpPr>
            <p:spPr>
              <a:xfrm>
                <a:off x="0" y="44836"/>
                <a:ext cx="1544342" cy="682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algn="ctr" defTabSz="533400">
                  <a:lnSpc>
                    <a:spcPct val="90000"/>
                  </a:lnSpc>
                  <a:spcBef>
                    <a:spcPts val="500"/>
                  </a:spcBef>
                  <a:defRPr sz="1800">
                    <a:solidFill>
                      <a:srgbClr val="000000"/>
                    </a:solidFill>
                    <a:latin typeface="Arial"/>
                    <a:ea typeface="Arial"/>
                    <a:cs typeface="Arial"/>
                    <a:sym typeface="Arial"/>
                  </a:defRPr>
                </a:pPr>
                <a:r>
                  <a:t>董事長</a:t>
                </a:r>
              </a:p>
              <a:p>
                <a:pPr algn="ctr" defTabSz="533400">
                  <a:lnSpc>
                    <a:spcPct val="90000"/>
                  </a:lnSpc>
                  <a:spcBef>
                    <a:spcPts val="500"/>
                  </a:spcBef>
                  <a:defRPr sz="1800">
                    <a:solidFill>
                      <a:srgbClr val="000000"/>
                    </a:solidFill>
                    <a:latin typeface="Arial"/>
                    <a:ea typeface="Arial"/>
                    <a:cs typeface="Arial"/>
                    <a:sym typeface="Arial"/>
                  </a:defRPr>
                </a:pPr>
                <a:r>
                  <a:t>黃欽雄</a:t>
                </a:r>
              </a:p>
            </p:txBody>
          </p:sp>
        </p:grpSp>
        <p:grpSp>
          <p:nvGrpSpPr>
            <p:cNvPr id="657" name="群組"/>
            <p:cNvGrpSpPr/>
            <p:nvPr/>
          </p:nvGrpSpPr>
          <p:grpSpPr>
            <a:xfrm>
              <a:off x="0" y="2192965"/>
              <a:ext cx="1544342" cy="772171"/>
              <a:chOff x="0" y="0"/>
              <a:chExt cx="1544341" cy="772170"/>
            </a:xfrm>
          </p:grpSpPr>
          <p:sp>
            <p:nvSpPr>
              <p:cNvPr id="655" name="矩形"/>
              <p:cNvSpPr/>
              <p:nvPr/>
            </p:nvSpPr>
            <p:spPr>
              <a:xfrm>
                <a:off x="-1" y="-1"/>
                <a:ext cx="1544343" cy="772172"/>
              </a:xfrm>
              <a:prstGeom prst="rect">
                <a:avLst/>
              </a:prstGeom>
              <a:solidFill>
                <a:srgbClr val="F7F7F7"/>
              </a:solidFill>
              <a:ln w="25400" cap="flat">
                <a:solidFill>
                  <a:srgbClr val="E6E6E6"/>
                </a:solidFill>
                <a:prstDash val="solid"/>
                <a:round/>
              </a:ln>
              <a:effectLst/>
            </p:spPr>
            <p:txBody>
              <a:bodyPr wrap="square" lIns="45719" tIns="45719" rIns="45719" bIns="45719" numCol="1" anchor="ctr">
                <a:noAutofit/>
              </a:bodyPr>
              <a:lstStyle/>
              <a:p>
                <a:pPr algn="ctr" defTabSz="533400">
                  <a:lnSpc>
                    <a:spcPct val="90000"/>
                  </a:lnSpc>
                  <a:spcBef>
                    <a:spcPts val="500"/>
                  </a:spcBef>
                  <a:defRPr sz="1200">
                    <a:solidFill>
                      <a:srgbClr val="000000"/>
                    </a:solidFill>
                    <a:latin typeface="Arial"/>
                    <a:ea typeface="Arial"/>
                    <a:cs typeface="Arial"/>
                    <a:sym typeface="Arial"/>
                  </a:defRPr>
                </a:pPr>
                <a:endParaRPr/>
              </a:p>
            </p:txBody>
          </p:sp>
          <p:sp>
            <p:nvSpPr>
              <p:cNvPr id="656" name="東莞廠…"/>
              <p:cNvSpPr txBox="1"/>
              <p:nvPr/>
            </p:nvSpPr>
            <p:spPr>
              <a:xfrm>
                <a:off x="0" y="44836"/>
                <a:ext cx="1544342" cy="682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algn="ctr" defTabSz="533400">
                  <a:lnSpc>
                    <a:spcPct val="90000"/>
                  </a:lnSpc>
                  <a:spcBef>
                    <a:spcPts val="500"/>
                  </a:spcBef>
                  <a:defRPr sz="1800">
                    <a:solidFill>
                      <a:srgbClr val="000000"/>
                    </a:solidFill>
                    <a:latin typeface="Arial"/>
                    <a:ea typeface="Arial"/>
                    <a:cs typeface="Arial"/>
                    <a:sym typeface="Arial"/>
                  </a:defRPr>
                </a:pPr>
                <a:r>
                  <a:t>東莞廠</a:t>
                </a:r>
              </a:p>
              <a:p>
                <a:pPr algn="ctr" defTabSz="533400">
                  <a:lnSpc>
                    <a:spcPct val="90000"/>
                  </a:lnSpc>
                  <a:spcBef>
                    <a:spcPts val="500"/>
                  </a:spcBef>
                  <a:defRPr sz="1800">
                    <a:solidFill>
                      <a:srgbClr val="000000"/>
                    </a:solidFill>
                    <a:latin typeface="Arial"/>
                    <a:ea typeface="Arial"/>
                    <a:cs typeface="Arial"/>
                    <a:sym typeface="Arial"/>
                  </a:defRPr>
                </a:pPr>
                <a:r>
                  <a:t>黃欽基</a:t>
                </a:r>
              </a:p>
            </p:txBody>
          </p:sp>
        </p:grpSp>
        <p:grpSp>
          <p:nvGrpSpPr>
            <p:cNvPr id="660" name="群組"/>
            <p:cNvGrpSpPr/>
            <p:nvPr/>
          </p:nvGrpSpPr>
          <p:grpSpPr>
            <a:xfrm>
              <a:off x="1868654" y="2192965"/>
              <a:ext cx="1544342" cy="772171"/>
              <a:chOff x="0" y="0"/>
              <a:chExt cx="1544341" cy="772170"/>
            </a:xfrm>
          </p:grpSpPr>
          <p:sp>
            <p:nvSpPr>
              <p:cNvPr id="658" name="矩形"/>
              <p:cNvSpPr/>
              <p:nvPr/>
            </p:nvSpPr>
            <p:spPr>
              <a:xfrm>
                <a:off x="-1" y="-1"/>
                <a:ext cx="1544343" cy="772172"/>
              </a:xfrm>
              <a:prstGeom prst="rect">
                <a:avLst/>
              </a:prstGeom>
              <a:solidFill>
                <a:srgbClr val="F7F7F7"/>
              </a:solidFill>
              <a:ln w="25400" cap="flat">
                <a:solidFill>
                  <a:srgbClr val="E6E6E6"/>
                </a:solidFill>
                <a:prstDash val="solid"/>
                <a:round/>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latin typeface="Arial"/>
                    <a:ea typeface="Arial"/>
                    <a:cs typeface="Arial"/>
                    <a:sym typeface="Arial"/>
                  </a:defRPr>
                </a:pPr>
                <a:endParaRPr/>
              </a:p>
            </p:txBody>
          </p:sp>
          <p:sp>
            <p:nvSpPr>
              <p:cNvPr id="659" name="蘇州廠…"/>
              <p:cNvSpPr txBox="1"/>
              <p:nvPr/>
            </p:nvSpPr>
            <p:spPr>
              <a:xfrm>
                <a:off x="0" y="44836"/>
                <a:ext cx="1544342" cy="682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algn="ctr" defTabSz="533400">
                  <a:lnSpc>
                    <a:spcPct val="90000"/>
                  </a:lnSpc>
                  <a:spcBef>
                    <a:spcPts val="500"/>
                  </a:spcBef>
                  <a:defRPr sz="1800">
                    <a:solidFill>
                      <a:srgbClr val="000000"/>
                    </a:solidFill>
                    <a:latin typeface="Arial"/>
                    <a:ea typeface="Arial"/>
                    <a:cs typeface="Arial"/>
                    <a:sym typeface="Arial"/>
                  </a:defRPr>
                </a:pPr>
                <a:r>
                  <a:t>蘇州廠</a:t>
                </a:r>
              </a:p>
              <a:p>
                <a:pPr algn="ctr" defTabSz="533400">
                  <a:lnSpc>
                    <a:spcPct val="90000"/>
                  </a:lnSpc>
                  <a:spcBef>
                    <a:spcPts val="500"/>
                  </a:spcBef>
                  <a:defRPr sz="1800">
                    <a:solidFill>
                      <a:srgbClr val="000000"/>
                    </a:solidFill>
                    <a:latin typeface="Arial"/>
                    <a:ea typeface="Arial"/>
                    <a:cs typeface="Arial"/>
                    <a:sym typeface="Arial"/>
                  </a:defRPr>
                </a:pPr>
                <a:r>
                  <a:t>駱榮滄</a:t>
                </a:r>
              </a:p>
            </p:txBody>
          </p:sp>
        </p:grpSp>
        <p:grpSp>
          <p:nvGrpSpPr>
            <p:cNvPr id="663" name="群組"/>
            <p:cNvGrpSpPr/>
            <p:nvPr/>
          </p:nvGrpSpPr>
          <p:grpSpPr>
            <a:xfrm>
              <a:off x="3737306" y="2192965"/>
              <a:ext cx="1544342" cy="772171"/>
              <a:chOff x="0" y="0"/>
              <a:chExt cx="1544341" cy="772170"/>
            </a:xfrm>
          </p:grpSpPr>
          <p:sp>
            <p:nvSpPr>
              <p:cNvPr id="661" name="矩形"/>
              <p:cNvSpPr/>
              <p:nvPr/>
            </p:nvSpPr>
            <p:spPr>
              <a:xfrm>
                <a:off x="-1" y="-1"/>
                <a:ext cx="1544343" cy="772172"/>
              </a:xfrm>
              <a:prstGeom prst="rect">
                <a:avLst/>
              </a:prstGeom>
              <a:solidFill>
                <a:srgbClr val="F7F7F7"/>
              </a:solidFill>
              <a:ln w="25400" cap="flat">
                <a:solidFill>
                  <a:srgbClr val="E6E6E6"/>
                </a:solidFill>
                <a:prstDash val="solid"/>
                <a:round/>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latin typeface="Arial"/>
                    <a:ea typeface="Arial"/>
                    <a:cs typeface="Arial"/>
                    <a:sym typeface="Arial"/>
                  </a:defRPr>
                </a:pPr>
                <a:endParaRPr/>
              </a:p>
            </p:txBody>
          </p:sp>
          <p:sp>
            <p:nvSpPr>
              <p:cNvPr id="662" name="廣西廠…"/>
              <p:cNvSpPr txBox="1"/>
              <p:nvPr/>
            </p:nvSpPr>
            <p:spPr>
              <a:xfrm>
                <a:off x="0" y="44836"/>
                <a:ext cx="1544342" cy="682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algn="ctr" defTabSz="533400">
                  <a:lnSpc>
                    <a:spcPct val="90000"/>
                  </a:lnSpc>
                  <a:spcBef>
                    <a:spcPts val="500"/>
                  </a:spcBef>
                  <a:defRPr sz="1800">
                    <a:solidFill>
                      <a:srgbClr val="000000"/>
                    </a:solidFill>
                    <a:latin typeface="Arial"/>
                    <a:ea typeface="Arial"/>
                    <a:cs typeface="Arial"/>
                    <a:sym typeface="Arial"/>
                  </a:defRPr>
                </a:pPr>
                <a:r>
                  <a:t>廣西廠</a:t>
                </a:r>
              </a:p>
              <a:p>
                <a:pPr algn="ctr" defTabSz="533400">
                  <a:lnSpc>
                    <a:spcPct val="90000"/>
                  </a:lnSpc>
                  <a:spcBef>
                    <a:spcPts val="500"/>
                  </a:spcBef>
                  <a:defRPr sz="1800">
                    <a:solidFill>
                      <a:srgbClr val="000000"/>
                    </a:solidFill>
                    <a:latin typeface="Arial"/>
                    <a:ea typeface="Arial"/>
                    <a:cs typeface="Arial"/>
                    <a:sym typeface="Arial"/>
                  </a:defRPr>
                </a:pPr>
                <a:r>
                  <a:t>黃欽基</a:t>
                </a:r>
              </a:p>
            </p:txBody>
          </p:sp>
        </p:grpSp>
        <p:grpSp>
          <p:nvGrpSpPr>
            <p:cNvPr id="666" name="群組"/>
            <p:cNvGrpSpPr/>
            <p:nvPr/>
          </p:nvGrpSpPr>
          <p:grpSpPr>
            <a:xfrm>
              <a:off x="5605960" y="2192965"/>
              <a:ext cx="1544342" cy="772171"/>
              <a:chOff x="0" y="0"/>
              <a:chExt cx="1544341" cy="772170"/>
            </a:xfrm>
          </p:grpSpPr>
          <p:sp>
            <p:nvSpPr>
              <p:cNvPr id="664" name="矩形"/>
              <p:cNvSpPr/>
              <p:nvPr/>
            </p:nvSpPr>
            <p:spPr>
              <a:xfrm>
                <a:off x="-1" y="-1"/>
                <a:ext cx="1544343" cy="772172"/>
              </a:xfrm>
              <a:prstGeom prst="rect">
                <a:avLst/>
              </a:prstGeom>
              <a:solidFill>
                <a:srgbClr val="F7F7F7"/>
              </a:solidFill>
              <a:ln w="25400" cap="flat">
                <a:solidFill>
                  <a:srgbClr val="E6E6E6"/>
                </a:solidFill>
                <a:prstDash val="solid"/>
                <a:round/>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latin typeface="Arial"/>
                    <a:ea typeface="Arial"/>
                    <a:cs typeface="Arial"/>
                    <a:sym typeface="Arial"/>
                  </a:defRPr>
                </a:pPr>
                <a:endParaRPr/>
              </a:p>
            </p:txBody>
          </p:sp>
          <p:sp>
            <p:nvSpPr>
              <p:cNvPr id="665" name="泰國廠…"/>
              <p:cNvSpPr txBox="1"/>
              <p:nvPr/>
            </p:nvSpPr>
            <p:spPr>
              <a:xfrm>
                <a:off x="0" y="44836"/>
                <a:ext cx="1544342" cy="682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algn="ctr" defTabSz="533400">
                  <a:lnSpc>
                    <a:spcPct val="90000"/>
                  </a:lnSpc>
                  <a:spcBef>
                    <a:spcPts val="500"/>
                  </a:spcBef>
                  <a:defRPr sz="1800">
                    <a:solidFill>
                      <a:srgbClr val="000000"/>
                    </a:solidFill>
                    <a:latin typeface="Arial"/>
                    <a:ea typeface="Arial"/>
                    <a:cs typeface="Arial"/>
                    <a:sym typeface="Arial"/>
                  </a:defRPr>
                </a:pPr>
                <a:r>
                  <a:t>泰國廠</a:t>
                </a:r>
              </a:p>
              <a:p>
                <a:pPr algn="ctr" defTabSz="533400">
                  <a:lnSpc>
                    <a:spcPct val="90000"/>
                  </a:lnSpc>
                  <a:spcBef>
                    <a:spcPts val="500"/>
                  </a:spcBef>
                  <a:defRPr sz="1800">
                    <a:solidFill>
                      <a:srgbClr val="000000"/>
                    </a:solidFill>
                    <a:latin typeface="Arial"/>
                    <a:ea typeface="Arial"/>
                    <a:cs typeface="Arial"/>
                    <a:sym typeface="Arial"/>
                  </a:defRPr>
                </a:pPr>
                <a:r>
                  <a:t>黃欽雄</a:t>
                </a:r>
              </a:p>
            </p:txBody>
          </p:sp>
        </p:grpSp>
        <p:grpSp>
          <p:nvGrpSpPr>
            <p:cNvPr id="669" name="群組"/>
            <p:cNvGrpSpPr/>
            <p:nvPr/>
          </p:nvGrpSpPr>
          <p:grpSpPr>
            <a:xfrm>
              <a:off x="7474614" y="2192965"/>
              <a:ext cx="1544342" cy="772171"/>
              <a:chOff x="0" y="0"/>
              <a:chExt cx="1544341" cy="772170"/>
            </a:xfrm>
          </p:grpSpPr>
          <p:sp>
            <p:nvSpPr>
              <p:cNvPr id="667" name="矩形"/>
              <p:cNvSpPr/>
              <p:nvPr/>
            </p:nvSpPr>
            <p:spPr>
              <a:xfrm>
                <a:off x="-1" y="-1"/>
                <a:ext cx="1544343" cy="772172"/>
              </a:xfrm>
              <a:prstGeom prst="rect">
                <a:avLst/>
              </a:prstGeom>
              <a:solidFill>
                <a:srgbClr val="F7F7F7"/>
              </a:solidFill>
              <a:ln w="25400" cap="flat">
                <a:solidFill>
                  <a:srgbClr val="E6E6E6"/>
                </a:solidFill>
                <a:prstDash val="solid"/>
                <a:round/>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latin typeface="Arial"/>
                    <a:ea typeface="Arial"/>
                    <a:cs typeface="Arial"/>
                    <a:sym typeface="Arial"/>
                  </a:defRPr>
                </a:pPr>
                <a:endParaRPr/>
              </a:p>
            </p:txBody>
          </p:sp>
          <p:sp>
            <p:nvSpPr>
              <p:cNvPr id="668" name="台北總公司…"/>
              <p:cNvSpPr txBox="1"/>
              <p:nvPr/>
            </p:nvSpPr>
            <p:spPr>
              <a:xfrm>
                <a:off x="0" y="44836"/>
                <a:ext cx="1544342" cy="682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algn="ctr" defTabSz="533400">
                  <a:lnSpc>
                    <a:spcPct val="90000"/>
                  </a:lnSpc>
                  <a:spcBef>
                    <a:spcPts val="500"/>
                  </a:spcBef>
                  <a:defRPr sz="1800">
                    <a:solidFill>
                      <a:srgbClr val="000000"/>
                    </a:solidFill>
                    <a:latin typeface="Arial"/>
                    <a:ea typeface="Arial"/>
                    <a:cs typeface="Arial"/>
                    <a:sym typeface="Arial"/>
                  </a:defRPr>
                </a:pPr>
                <a:r>
                  <a:t>台北總公司</a:t>
                </a:r>
              </a:p>
              <a:p>
                <a:pPr algn="ctr" defTabSz="533400">
                  <a:lnSpc>
                    <a:spcPct val="90000"/>
                  </a:lnSpc>
                  <a:spcBef>
                    <a:spcPts val="500"/>
                  </a:spcBef>
                  <a:defRPr sz="1800">
                    <a:solidFill>
                      <a:srgbClr val="000000"/>
                    </a:solidFill>
                    <a:latin typeface="Arial"/>
                    <a:ea typeface="Arial"/>
                    <a:cs typeface="Arial"/>
                    <a:sym typeface="Arial"/>
                  </a:defRPr>
                </a:pPr>
                <a:r>
                  <a:t>歐耿宏</a:t>
                </a:r>
              </a:p>
            </p:txBody>
          </p:sp>
        </p:grpSp>
        <p:grpSp>
          <p:nvGrpSpPr>
            <p:cNvPr id="672" name="群組"/>
            <p:cNvGrpSpPr/>
            <p:nvPr/>
          </p:nvGrpSpPr>
          <p:grpSpPr>
            <a:xfrm>
              <a:off x="2631126" y="1028987"/>
              <a:ext cx="1544342" cy="772171"/>
              <a:chOff x="0" y="0"/>
              <a:chExt cx="1544341" cy="772170"/>
            </a:xfrm>
          </p:grpSpPr>
          <p:sp>
            <p:nvSpPr>
              <p:cNvPr id="670" name="矩形"/>
              <p:cNvSpPr/>
              <p:nvPr/>
            </p:nvSpPr>
            <p:spPr>
              <a:xfrm>
                <a:off x="-1" y="-1"/>
                <a:ext cx="1544343" cy="772172"/>
              </a:xfrm>
              <a:prstGeom prst="rect">
                <a:avLst/>
              </a:prstGeom>
              <a:solidFill>
                <a:srgbClr val="FFA295"/>
              </a:solidFill>
              <a:ln w="25400" cap="flat">
                <a:solidFill>
                  <a:srgbClr val="0070C0"/>
                </a:solidFill>
                <a:prstDash val="solid"/>
                <a:round/>
              </a:ln>
              <a:effectLst/>
            </p:spPr>
            <p:txBody>
              <a:bodyPr wrap="square" lIns="45719" tIns="45719" rIns="45719" bIns="45719" numCol="1" anchor="ctr">
                <a:noAutofit/>
              </a:bodyPr>
              <a:lstStyle/>
              <a:p>
                <a:pPr algn="ctr" defTabSz="533400">
                  <a:lnSpc>
                    <a:spcPct val="90000"/>
                  </a:lnSpc>
                  <a:spcBef>
                    <a:spcPts val="500"/>
                  </a:spcBef>
                  <a:defRPr sz="1200" b="1">
                    <a:solidFill>
                      <a:srgbClr val="000000"/>
                    </a:solidFill>
                    <a:latin typeface="Arial"/>
                    <a:ea typeface="Arial"/>
                    <a:cs typeface="Arial"/>
                    <a:sym typeface="Arial"/>
                  </a:defRPr>
                </a:pPr>
                <a:endParaRPr/>
              </a:p>
            </p:txBody>
          </p:sp>
          <p:sp>
            <p:nvSpPr>
              <p:cNvPr id="671" name="祕書…"/>
              <p:cNvSpPr txBox="1"/>
              <p:nvPr/>
            </p:nvSpPr>
            <p:spPr>
              <a:xfrm>
                <a:off x="0" y="44836"/>
                <a:ext cx="1544342" cy="682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algn="ctr" defTabSz="533400">
                  <a:lnSpc>
                    <a:spcPct val="90000"/>
                  </a:lnSpc>
                  <a:spcBef>
                    <a:spcPts val="500"/>
                  </a:spcBef>
                  <a:defRPr sz="1800">
                    <a:solidFill>
                      <a:srgbClr val="000000"/>
                    </a:solidFill>
                    <a:latin typeface="Arial"/>
                    <a:ea typeface="Arial"/>
                    <a:cs typeface="Arial"/>
                    <a:sym typeface="Arial"/>
                  </a:defRPr>
                </a:pPr>
                <a:r>
                  <a:t>祕書</a:t>
                </a:r>
              </a:p>
              <a:p>
                <a:pPr algn="ctr" defTabSz="533400">
                  <a:lnSpc>
                    <a:spcPct val="90000"/>
                  </a:lnSpc>
                  <a:spcBef>
                    <a:spcPts val="500"/>
                  </a:spcBef>
                  <a:defRPr sz="1800">
                    <a:solidFill>
                      <a:srgbClr val="000000"/>
                    </a:solidFill>
                    <a:latin typeface="Arial"/>
                    <a:ea typeface="Arial"/>
                    <a:cs typeface="Arial"/>
                    <a:sym typeface="Arial"/>
                  </a:defRPr>
                </a:pPr>
                <a:r>
                  <a:t>任柏蓁</a:t>
                </a:r>
              </a:p>
            </p:txBody>
          </p:sp>
        </p:grpSp>
        <p:grpSp>
          <p:nvGrpSpPr>
            <p:cNvPr id="675" name="群組"/>
            <p:cNvGrpSpPr/>
            <p:nvPr/>
          </p:nvGrpSpPr>
          <p:grpSpPr>
            <a:xfrm>
              <a:off x="4927190" y="1042446"/>
              <a:ext cx="1544344" cy="772173"/>
              <a:chOff x="-1" y="-1"/>
              <a:chExt cx="1544343" cy="772172"/>
            </a:xfrm>
          </p:grpSpPr>
          <p:sp>
            <p:nvSpPr>
              <p:cNvPr id="673" name="矩形"/>
              <p:cNvSpPr/>
              <p:nvPr/>
            </p:nvSpPr>
            <p:spPr>
              <a:xfrm>
                <a:off x="-1" y="-1"/>
                <a:ext cx="1544343" cy="772172"/>
              </a:xfrm>
              <a:prstGeom prst="rect">
                <a:avLst/>
              </a:prstGeom>
              <a:solidFill>
                <a:srgbClr val="66C7FF"/>
              </a:solidFill>
              <a:ln w="25400" cap="flat">
                <a:solidFill>
                  <a:srgbClr val="0070C0"/>
                </a:solidFill>
                <a:prstDash val="solid"/>
                <a:round/>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latin typeface="Arial"/>
                    <a:ea typeface="Arial"/>
                    <a:cs typeface="Arial"/>
                    <a:sym typeface="Arial"/>
                  </a:defRPr>
                </a:pPr>
                <a:endParaRPr/>
              </a:p>
            </p:txBody>
          </p:sp>
          <p:sp>
            <p:nvSpPr>
              <p:cNvPr id="674" name="永續長…"/>
              <p:cNvSpPr txBox="1"/>
              <p:nvPr/>
            </p:nvSpPr>
            <p:spPr>
              <a:xfrm>
                <a:off x="0" y="97032"/>
                <a:ext cx="1544342" cy="5781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algn="ctr" defTabSz="533400">
                  <a:lnSpc>
                    <a:spcPct val="90000"/>
                  </a:lnSpc>
                  <a:spcBef>
                    <a:spcPts val="500"/>
                  </a:spcBef>
                  <a:defRPr sz="1800">
                    <a:solidFill>
                      <a:srgbClr val="000000"/>
                    </a:solidFill>
                    <a:latin typeface="Arial"/>
                    <a:ea typeface="Arial"/>
                    <a:cs typeface="Arial"/>
                    <a:sym typeface="Arial"/>
                  </a:defRPr>
                </a:pPr>
                <a:r>
                  <a:rPr dirty="0" err="1" smtClean="0"/>
                  <a:t>永續</a:t>
                </a:r>
                <a:r>
                  <a:rPr lang="zh-TW" altLang="en-US" dirty="0" smtClean="0"/>
                  <a:t>主管</a:t>
                </a:r>
                <a:endParaRPr dirty="0"/>
              </a:p>
              <a:p>
                <a:pPr algn="ctr" defTabSz="533400">
                  <a:lnSpc>
                    <a:spcPct val="90000"/>
                  </a:lnSpc>
                  <a:spcBef>
                    <a:spcPts val="500"/>
                  </a:spcBef>
                  <a:defRPr sz="1800">
                    <a:solidFill>
                      <a:srgbClr val="000000"/>
                    </a:solidFill>
                    <a:latin typeface="Arial"/>
                    <a:ea typeface="Arial"/>
                    <a:cs typeface="Arial"/>
                    <a:sym typeface="Arial"/>
                  </a:defRPr>
                </a:pPr>
                <a:r>
                  <a:rPr dirty="0"/>
                  <a:t>歐耿宏</a:t>
                </a:r>
              </a:p>
            </p:txBody>
          </p:sp>
        </p:grpSp>
      </p:grpSp>
      <p:sp>
        <p:nvSpPr>
          <p:cNvPr id="677" name="文字方塊 6"/>
          <p:cNvSpPr txBox="1"/>
          <p:nvPr/>
        </p:nvSpPr>
        <p:spPr>
          <a:xfrm>
            <a:off x="4310732" y="3916089"/>
            <a:ext cx="2367262" cy="510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sz="2400">
                <a:solidFill>
                  <a:srgbClr val="000000"/>
                </a:solidFill>
                <a:latin typeface="Arial"/>
                <a:ea typeface="Arial"/>
                <a:cs typeface="Arial"/>
                <a:sym typeface="Arial"/>
              </a:defRPr>
            </a:lvl1pPr>
          </a:lstStyle>
          <a:p>
            <a:r>
              <a:t>ESG 集團組織圖 </a:t>
            </a:r>
          </a:p>
        </p:txBody>
      </p:sp>
      <p:sp>
        <p:nvSpPr>
          <p:cNvPr id="678" name="JEM | 永續企業 - 公司治理"/>
          <p:cNvSpPr txBox="1"/>
          <p:nvPr/>
        </p:nvSpPr>
        <p:spPr>
          <a:xfrm>
            <a:off x="1171334" y="652929"/>
            <a:ext cx="7295049" cy="918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defRPr sz="4800" b="1">
                <a:solidFill>
                  <a:srgbClr val="11249F"/>
                </a:solidFill>
              </a:defRPr>
            </a:pPr>
            <a:r>
              <a:rPr>
                <a:latin typeface="+mn-lt"/>
                <a:ea typeface="+mn-ea"/>
                <a:cs typeface="+mn-cs"/>
                <a:sym typeface="Helvetica Neue"/>
              </a:rPr>
              <a:t>JEM | </a:t>
            </a:r>
            <a:r>
              <a:rPr b="0">
                <a:latin typeface="+mn-lt"/>
                <a:ea typeface="+mn-ea"/>
                <a:cs typeface="+mn-cs"/>
                <a:sym typeface="Helvetica Neue"/>
              </a:rPr>
              <a:t>永續企業 - 公司治理</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JEM | 永續企業 - 傳承"/>
          <p:cNvSpPr txBox="1">
            <a:spLocks noGrp="1"/>
          </p:cNvSpPr>
          <p:nvPr>
            <p:ph type="body" idx="13"/>
          </p:nvPr>
        </p:nvSpPr>
        <p:spPr>
          <a:xfrm>
            <a:off x="1171334" y="652929"/>
            <a:ext cx="6075849" cy="918633"/>
          </a:xfrm>
          <a:prstGeom prst="rect">
            <a:avLst/>
          </a:prstGeom>
        </p:spPr>
        <p:txBody>
          <a:bodyPr/>
          <a:lstStyle/>
          <a:p>
            <a:r>
              <a:rPr>
                <a:latin typeface="+mn-lt"/>
                <a:ea typeface="+mn-ea"/>
                <a:cs typeface="+mn-cs"/>
                <a:sym typeface="Helvetica Neue"/>
              </a:rPr>
              <a:t>JEM | </a:t>
            </a:r>
            <a:r>
              <a:rPr b="0">
                <a:latin typeface="+mn-lt"/>
                <a:ea typeface="+mn-ea"/>
                <a:cs typeface="+mn-cs"/>
                <a:sym typeface="Helvetica Neue"/>
              </a:rPr>
              <a:t>永續企業 - 傳承</a:t>
            </a:r>
          </a:p>
        </p:txBody>
      </p:sp>
      <p:sp>
        <p:nvSpPr>
          <p:cNvPr id="686" name="模範勞工頒獎"/>
          <p:cNvSpPr txBox="1"/>
          <p:nvPr/>
        </p:nvSpPr>
        <p:spPr>
          <a:xfrm>
            <a:off x="6930367" y="4716295"/>
            <a:ext cx="1985433" cy="524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r>
              <a:rPr dirty="0" err="1"/>
              <a:t>模範勞工頒獎</a:t>
            </a:r>
            <a:endParaRPr dirty="0"/>
          </a:p>
        </p:txBody>
      </p:sp>
      <p:pic>
        <p:nvPicPr>
          <p:cNvPr id="687" name="34051664868704_.pic.jpg" descr="34051664868704_.pic.jpg"/>
          <p:cNvPicPr>
            <a:picLocks noChangeAspect="1"/>
          </p:cNvPicPr>
          <p:nvPr/>
        </p:nvPicPr>
        <p:blipFill>
          <a:blip r:embed="rId2"/>
          <a:stretch>
            <a:fillRect/>
          </a:stretch>
        </p:blipFill>
        <p:spPr>
          <a:xfrm>
            <a:off x="1095453" y="1676546"/>
            <a:ext cx="4120551" cy="3089810"/>
          </a:xfrm>
          <a:prstGeom prst="rect">
            <a:avLst/>
          </a:prstGeom>
          <a:ln w="12700">
            <a:miter lim="400000"/>
          </a:ln>
        </p:spPr>
      </p:pic>
      <p:sp>
        <p:nvSpPr>
          <p:cNvPr id="688" name="泰國-宋干節"/>
          <p:cNvSpPr txBox="1"/>
          <p:nvPr/>
        </p:nvSpPr>
        <p:spPr>
          <a:xfrm>
            <a:off x="1806342" y="4746018"/>
            <a:ext cx="1773663" cy="524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r>
              <a:t>泰國-宋干節</a:t>
            </a:r>
          </a:p>
        </p:txBody>
      </p:sp>
      <p:sp>
        <p:nvSpPr>
          <p:cNvPr id="690" name="泰國-新生代幹部"/>
          <p:cNvSpPr txBox="1"/>
          <p:nvPr/>
        </p:nvSpPr>
        <p:spPr>
          <a:xfrm>
            <a:off x="1806342" y="8285533"/>
            <a:ext cx="2408663" cy="524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r>
              <a:t>泰國-新生代幹部</a:t>
            </a:r>
          </a:p>
        </p:txBody>
      </p:sp>
      <p:sp>
        <p:nvSpPr>
          <p:cNvPr id="691" name="泰國-新生代幹部"/>
          <p:cNvSpPr txBox="1"/>
          <p:nvPr/>
        </p:nvSpPr>
        <p:spPr>
          <a:xfrm>
            <a:off x="6507137" y="8317823"/>
            <a:ext cx="2408663" cy="524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r>
              <a:rPr dirty="0" err="1"/>
              <a:t>泰國-新生代幹部</a:t>
            </a:r>
            <a:endParaRPr dirty="0"/>
          </a:p>
        </p:txBody>
      </p:sp>
      <p:sp>
        <p:nvSpPr>
          <p:cNvPr id="692" name="泰國-新生代幹部"/>
          <p:cNvSpPr txBox="1"/>
          <p:nvPr/>
        </p:nvSpPr>
        <p:spPr>
          <a:xfrm>
            <a:off x="12126599" y="7357735"/>
            <a:ext cx="2312596" cy="1222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p>
            <a:pPr algn="ctr"/>
            <a:r>
              <a:rPr lang="en-US" dirty="0" err="1"/>
              <a:t>建舜集團創辦人</a:t>
            </a:r>
            <a:endParaRPr lang="en-US" dirty="0"/>
          </a:p>
          <a:p>
            <a:pPr algn="ctr"/>
            <a:r>
              <a:rPr lang="en-US" dirty="0"/>
              <a:t>Richard Huang</a:t>
            </a:r>
          </a:p>
          <a:p>
            <a:pPr algn="ctr"/>
            <a:r>
              <a:rPr lang="en-US" dirty="0"/>
              <a:t>Eric Huang</a:t>
            </a:r>
            <a:endParaRPr dirty="0"/>
          </a:p>
        </p:txBody>
      </p:sp>
      <p:pic>
        <p:nvPicPr>
          <p:cNvPr id="3" name="Picture 2">
            <a:extLst>
              <a:ext uri="{FF2B5EF4-FFF2-40B4-BE49-F238E27FC236}">
                <a16:creationId xmlns:a16="http://schemas.microsoft.com/office/drawing/2014/main" id="{E671F512-EE2B-ED1F-E8C2-BFB862A9A4F5}"/>
              </a:ext>
            </a:extLst>
          </p:cNvPr>
          <p:cNvPicPr>
            <a:picLocks noChangeAspect="1"/>
          </p:cNvPicPr>
          <p:nvPr/>
        </p:nvPicPr>
        <p:blipFill rotWithShape="1">
          <a:blip r:embed="rId3">
            <a:extLst>
              <a:ext uri="{28A0092B-C50C-407E-A947-70E740481C1C}">
                <a14:useLocalDpi xmlns:a14="http://schemas.microsoft.com/office/drawing/2010/main" val="0"/>
              </a:ext>
            </a:extLst>
          </a:blip>
          <a:srcRect t="10488"/>
          <a:stretch/>
        </p:blipFill>
        <p:spPr>
          <a:xfrm>
            <a:off x="5405120" y="1656718"/>
            <a:ext cx="5517829" cy="3109638"/>
          </a:xfrm>
          <a:prstGeom prst="rect">
            <a:avLst/>
          </a:prstGeom>
        </p:spPr>
      </p:pic>
      <p:pic>
        <p:nvPicPr>
          <p:cNvPr id="5" name="Picture 4">
            <a:extLst>
              <a:ext uri="{FF2B5EF4-FFF2-40B4-BE49-F238E27FC236}">
                <a16:creationId xmlns:a16="http://schemas.microsoft.com/office/drawing/2014/main" id="{C034C7A4-4908-38BC-BA66-2A4CDFECD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453" y="5267632"/>
            <a:ext cx="4120551" cy="3050243"/>
          </a:xfrm>
          <a:prstGeom prst="rect">
            <a:avLst/>
          </a:prstGeom>
        </p:spPr>
      </p:pic>
      <p:pic>
        <p:nvPicPr>
          <p:cNvPr id="7" name="Picture 6">
            <a:extLst>
              <a:ext uri="{FF2B5EF4-FFF2-40B4-BE49-F238E27FC236}">
                <a16:creationId xmlns:a16="http://schemas.microsoft.com/office/drawing/2014/main" id="{651B21F0-9F95-24C8-CC17-3E3BB74156C5}"/>
              </a:ext>
            </a:extLst>
          </p:cNvPr>
          <p:cNvPicPr>
            <a:picLocks noChangeAspect="1"/>
          </p:cNvPicPr>
          <p:nvPr/>
        </p:nvPicPr>
        <p:blipFill rotWithShape="1">
          <a:blip r:embed="rId5">
            <a:extLst>
              <a:ext uri="{28A0092B-C50C-407E-A947-70E740481C1C}">
                <a14:useLocalDpi xmlns:a14="http://schemas.microsoft.com/office/drawing/2010/main" val="0"/>
              </a:ext>
            </a:extLst>
          </a:blip>
          <a:srcRect l="11545" t="22678" r="7725" b="995"/>
          <a:stretch/>
        </p:blipFill>
        <p:spPr>
          <a:xfrm>
            <a:off x="11309625" y="2137541"/>
            <a:ext cx="4090390" cy="5157507"/>
          </a:xfrm>
          <a:prstGeom prst="rect">
            <a:avLst/>
          </a:prstGeom>
        </p:spPr>
      </p:pic>
      <p:pic>
        <p:nvPicPr>
          <p:cNvPr id="9" name="Picture 8">
            <a:extLst>
              <a:ext uri="{FF2B5EF4-FFF2-40B4-BE49-F238E27FC236}">
                <a16:creationId xmlns:a16="http://schemas.microsoft.com/office/drawing/2014/main" id="{870AFDB4-ED4E-A1DC-1856-53C8105102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834"/>
          <a:stretch/>
        </p:blipFill>
        <p:spPr>
          <a:xfrm>
            <a:off x="5405120" y="5267632"/>
            <a:ext cx="5664594" cy="3109637"/>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JEM | 2022年度法說會"/>
          <p:cNvSpPr txBox="1">
            <a:spLocks noGrp="1"/>
          </p:cNvSpPr>
          <p:nvPr>
            <p:ph type="body" idx="13"/>
          </p:nvPr>
        </p:nvSpPr>
        <p:spPr>
          <a:xfrm>
            <a:off x="1171334" y="708718"/>
            <a:ext cx="8761477" cy="807055"/>
          </a:xfrm>
          <a:prstGeom prst="rect">
            <a:avLst/>
          </a:prstGeom>
        </p:spPr>
        <p:txBody>
          <a:bodyPr/>
          <a:lstStyle/>
          <a:p>
            <a:r>
              <a:rPr dirty="0">
                <a:latin typeface="+mn-lt"/>
                <a:ea typeface="+mn-ea"/>
                <a:cs typeface="+mn-cs"/>
                <a:sym typeface="Helvetica Neue"/>
              </a:rPr>
              <a:t>JEM | </a:t>
            </a:r>
            <a:r>
              <a:rPr b="0" dirty="0">
                <a:latin typeface="+mn-lt"/>
                <a:ea typeface="+mn-ea"/>
                <a:cs typeface="+mn-cs"/>
                <a:sym typeface="Helvetica Neue"/>
              </a:rPr>
              <a:t>202</a:t>
            </a:r>
            <a:r>
              <a:rPr lang="en-US" b="0" dirty="0">
                <a:latin typeface="+mn-lt"/>
                <a:ea typeface="+mn-ea"/>
                <a:cs typeface="+mn-cs"/>
                <a:sym typeface="Helvetica Neue"/>
              </a:rPr>
              <a:t>3</a:t>
            </a:r>
            <a:r>
              <a:rPr b="0" dirty="0">
                <a:latin typeface="+mn-lt"/>
                <a:ea typeface="+mn-ea"/>
                <a:cs typeface="+mn-cs"/>
                <a:sym typeface="Helvetica Neue"/>
              </a:rPr>
              <a:t>年度法說會</a:t>
            </a:r>
            <a:r>
              <a:rPr lang="x-none" b="0" dirty="0">
                <a:latin typeface="+mn-lt"/>
                <a:ea typeface="+mn-ea"/>
                <a:cs typeface="+mn-cs"/>
                <a:sym typeface="Helvetica Neue"/>
              </a:rPr>
              <a:t>報告項目</a:t>
            </a:r>
            <a:endParaRPr b="0" dirty="0">
              <a:latin typeface="+mn-lt"/>
              <a:ea typeface="+mn-ea"/>
              <a:cs typeface="+mn-cs"/>
              <a:sym typeface="Helvetica Neue"/>
            </a:endParaRPr>
          </a:p>
        </p:txBody>
      </p:sp>
      <p:graphicFrame>
        <p:nvGraphicFramePr>
          <p:cNvPr id="302" name="表格"/>
          <p:cNvGraphicFramePr/>
          <p:nvPr>
            <p:extLst>
              <p:ext uri="{D42A27DB-BD31-4B8C-83A1-F6EECF244321}">
                <p14:modId xmlns:p14="http://schemas.microsoft.com/office/powerpoint/2010/main" val="1611680301"/>
              </p:ext>
            </p:extLst>
          </p:nvPr>
        </p:nvGraphicFramePr>
        <p:xfrm>
          <a:off x="3567691" y="2762363"/>
          <a:ext cx="8533105" cy="3870852"/>
        </p:xfrm>
        <a:graphic>
          <a:graphicData uri="http://schemas.openxmlformats.org/drawingml/2006/table">
            <a:tbl>
              <a:tblPr>
                <a:tableStyleId>{5940675A-B579-460E-94D1-54222C63F5DA}</a:tableStyleId>
              </a:tblPr>
              <a:tblGrid>
                <a:gridCol w="1276804">
                  <a:extLst>
                    <a:ext uri="{9D8B030D-6E8A-4147-A177-3AD203B41FA5}">
                      <a16:colId xmlns:a16="http://schemas.microsoft.com/office/drawing/2014/main" val="20000"/>
                    </a:ext>
                  </a:extLst>
                </a:gridCol>
                <a:gridCol w="7256301">
                  <a:extLst>
                    <a:ext uri="{9D8B030D-6E8A-4147-A177-3AD203B41FA5}">
                      <a16:colId xmlns:a16="http://schemas.microsoft.com/office/drawing/2014/main" val="20001"/>
                    </a:ext>
                  </a:extLst>
                </a:gridCol>
              </a:tblGrid>
              <a:tr h="967713">
                <a:tc>
                  <a:txBody>
                    <a:bodyPr/>
                    <a:lstStyle/>
                    <a:p>
                      <a:pPr defTabSz="457200">
                        <a:tabLst>
                          <a:tab pos="1282700" algn="l"/>
                        </a:tabLst>
                        <a:defRPr sz="1800"/>
                      </a:pPr>
                      <a:r>
                        <a:rPr sz="3400" dirty="0">
                          <a:sym typeface="Helvetica"/>
                        </a:rPr>
                        <a:t>1</a:t>
                      </a:r>
                      <a:endParaRPr sz="3400" dirty="0">
                        <a:latin typeface="+mj-lt"/>
                        <a:ea typeface="+mj-ea"/>
                        <a:cs typeface="+mj-cs"/>
                        <a:sym typeface="Helvetica"/>
                      </a:endParaRPr>
                    </a:p>
                  </a:txBody>
                  <a:tcPr marL="0" marR="0" marT="0" marB="0" anchor="ctr" horzOverflow="overflow"/>
                </a:tc>
                <a:tc>
                  <a:txBody>
                    <a:bodyPr/>
                    <a:lstStyle/>
                    <a:p>
                      <a:pPr algn="l" defTabSz="457200">
                        <a:tabLst>
                          <a:tab pos="1282700" algn="l"/>
                        </a:tabLst>
                        <a:defRPr sz="1800"/>
                      </a:pPr>
                      <a:r>
                        <a:rPr lang="zh-TW" altLang="en-US" sz="3400" dirty="0">
                          <a:sym typeface="Helvetica"/>
                        </a:rPr>
                        <a:t>公司簡介</a:t>
                      </a:r>
                      <a:endParaRPr sz="3400" dirty="0">
                        <a:latin typeface="+mj-lt"/>
                        <a:ea typeface="+mj-ea"/>
                        <a:cs typeface="+mj-cs"/>
                        <a:sym typeface="Helvetica"/>
                      </a:endParaRPr>
                    </a:p>
                  </a:txBody>
                  <a:tcPr marL="0" marR="0" marT="0" marB="0" anchor="ctr" horzOverflow="overflow"/>
                </a:tc>
                <a:extLst>
                  <a:ext uri="{0D108BD9-81ED-4DB2-BD59-A6C34878D82A}">
                    <a16:rowId xmlns:a16="http://schemas.microsoft.com/office/drawing/2014/main" val="10001"/>
                  </a:ext>
                </a:extLst>
              </a:tr>
              <a:tr h="967713">
                <a:tc>
                  <a:txBody>
                    <a:bodyPr/>
                    <a:lstStyle/>
                    <a:p>
                      <a:pPr defTabSz="457200">
                        <a:tabLst>
                          <a:tab pos="1282700" algn="l"/>
                        </a:tabLst>
                        <a:defRPr sz="1800"/>
                      </a:pPr>
                      <a:r>
                        <a:rPr lang="en-US" sz="3400" dirty="0">
                          <a:sym typeface="Helvetica"/>
                        </a:rPr>
                        <a:t>2</a:t>
                      </a:r>
                      <a:endParaRPr sz="3400" dirty="0">
                        <a:latin typeface="+mj-lt"/>
                        <a:ea typeface="+mj-ea"/>
                        <a:cs typeface="+mj-cs"/>
                        <a:sym typeface="Helvetica"/>
                      </a:endParaRPr>
                    </a:p>
                  </a:txBody>
                  <a:tcPr marL="0" marR="0" marT="0" marB="0" anchor="ctr" horzOverflow="overflow"/>
                </a:tc>
                <a:tc>
                  <a:txBody>
                    <a:bodyPr/>
                    <a:lstStyle/>
                    <a:p>
                      <a:pPr algn="l" defTabSz="457200">
                        <a:tabLst>
                          <a:tab pos="1282700" algn="l"/>
                        </a:tabLst>
                        <a:defRPr sz="1800"/>
                      </a:pPr>
                      <a:r>
                        <a:rPr sz="3400" dirty="0" err="1">
                          <a:sym typeface="Helvetica"/>
                        </a:rPr>
                        <a:t>營運報告</a:t>
                      </a:r>
                      <a:endParaRPr sz="3400" dirty="0">
                        <a:latin typeface="+mj-lt"/>
                        <a:ea typeface="+mj-ea"/>
                        <a:cs typeface="+mj-cs"/>
                        <a:sym typeface="Helvetica"/>
                      </a:endParaRPr>
                    </a:p>
                  </a:txBody>
                  <a:tcPr marL="0" marR="0" marT="0" marB="0" anchor="ctr" horzOverflow="overflow"/>
                </a:tc>
                <a:extLst>
                  <a:ext uri="{0D108BD9-81ED-4DB2-BD59-A6C34878D82A}">
                    <a16:rowId xmlns:a16="http://schemas.microsoft.com/office/drawing/2014/main" val="10004"/>
                  </a:ext>
                </a:extLst>
              </a:tr>
              <a:tr h="967713">
                <a:tc>
                  <a:txBody>
                    <a:bodyPr/>
                    <a:lstStyle/>
                    <a:p>
                      <a:pPr defTabSz="457200">
                        <a:tabLst>
                          <a:tab pos="1282700" algn="l"/>
                        </a:tabLst>
                        <a:defRPr sz="1800"/>
                      </a:pPr>
                      <a:r>
                        <a:rPr lang="en-US" sz="3400" dirty="0">
                          <a:sym typeface="Helvetica"/>
                        </a:rPr>
                        <a:t>3</a:t>
                      </a:r>
                      <a:endParaRPr sz="3400" dirty="0">
                        <a:latin typeface="+mj-lt"/>
                        <a:ea typeface="+mj-ea"/>
                        <a:cs typeface="+mj-cs"/>
                        <a:sym typeface="Helvetica"/>
                      </a:endParaRPr>
                    </a:p>
                  </a:txBody>
                  <a:tcPr marL="0" marR="0" marT="0" marB="0" anchor="ctr" horzOverflow="overflow"/>
                </a:tc>
                <a:tc>
                  <a:txBody>
                    <a:bodyPr/>
                    <a:lstStyle/>
                    <a:p>
                      <a:pPr marL="0" marR="0" indent="0" algn="l" defTabSz="457200" rtl="0" latinLnBrk="0">
                        <a:lnSpc>
                          <a:spcPct val="100000"/>
                        </a:lnSpc>
                        <a:spcBef>
                          <a:spcPts val="0"/>
                        </a:spcBef>
                        <a:spcAft>
                          <a:spcPts val="0"/>
                        </a:spcAft>
                        <a:buClrTx/>
                        <a:buSzTx/>
                        <a:buFontTx/>
                        <a:buNone/>
                        <a:tabLst>
                          <a:tab pos="1282700" algn="l"/>
                        </a:tabLst>
                        <a:defRPr sz="1800"/>
                      </a:pPr>
                      <a:r>
                        <a:rPr lang="zh-TW" altLang="en-US" sz="3400" u="none" strike="noStrike" cap="none" spc="0" baseline="0" dirty="0">
                          <a:uFillTx/>
                          <a:sym typeface="Helvetica Neue Light"/>
                        </a:rPr>
                        <a:t>核心優勢＆產品發展</a:t>
                      </a:r>
                      <a:endParaRPr sz="3400" b="0" i="0" u="none" strike="noStrike" cap="none" spc="0" baseline="0" dirty="0">
                        <a:solidFill>
                          <a:srgbClr val="000000"/>
                        </a:solidFill>
                        <a:uFillTx/>
                        <a:latin typeface="+mj-lt"/>
                        <a:ea typeface="+mj-ea"/>
                        <a:cs typeface="+mj-cs"/>
                        <a:sym typeface="Helvetica"/>
                      </a:endParaRPr>
                    </a:p>
                  </a:txBody>
                  <a:tcPr marL="0" marR="0" marT="0" marB="0" anchor="ctr" horzOverflow="overflow"/>
                </a:tc>
                <a:extLst>
                  <a:ext uri="{0D108BD9-81ED-4DB2-BD59-A6C34878D82A}">
                    <a16:rowId xmlns:a16="http://schemas.microsoft.com/office/drawing/2014/main" val="10002"/>
                  </a:ext>
                </a:extLst>
              </a:tr>
              <a:tr h="967713">
                <a:tc>
                  <a:txBody>
                    <a:bodyPr/>
                    <a:lstStyle/>
                    <a:p>
                      <a:pPr defTabSz="457200">
                        <a:tabLst>
                          <a:tab pos="1282700" algn="l"/>
                        </a:tabLst>
                        <a:defRPr sz="1800"/>
                      </a:pPr>
                      <a:r>
                        <a:rPr lang="en-US" sz="3400" dirty="0">
                          <a:sym typeface="Helvetica"/>
                        </a:rPr>
                        <a:t>4</a:t>
                      </a:r>
                      <a:endParaRPr sz="3400" dirty="0">
                        <a:latin typeface="+mj-lt"/>
                        <a:ea typeface="+mj-ea"/>
                        <a:cs typeface="+mj-cs"/>
                        <a:sym typeface="Helvetica"/>
                      </a:endParaRPr>
                    </a:p>
                  </a:txBody>
                  <a:tcPr marL="0" marR="0" marT="0" marB="0" anchor="ctr" horzOverflow="overflow"/>
                </a:tc>
                <a:tc>
                  <a:txBody>
                    <a:bodyPr/>
                    <a:lstStyle/>
                    <a:p>
                      <a:pPr marL="0" marR="0" indent="0" algn="l" defTabSz="457200" rtl="0" latinLnBrk="0">
                        <a:lnSpc>
                          <a:spcPct val="100000"/>
                        </a:lnSpc>
                        <a:spcBef>
                          <a:spcPts val="0"/>
                        </a:spcBef>
                        <a:spcAft>
                          <a:spcPts val="0"/>
                        </a:spcAft>
                        <a:buClrTx/>
                        <a:buSzTx/>
                        <a:buFontTx/>
                        <a:buNone/>
                        <a:tabLst>
                          <a:tab pos="1282700" algn="l"/>
                        </a:tabLst>
                        <a:defRPr sz="1800"/>
                      </a:pPr>
                      <a:r>
                        <a:rPr lang="zh-TW" altLang="en-US" sz="3400" u="none" strike="noStrike" cap="none" spc="0" baseline="0" dirty="0">
                          <a:uFillTx/>
                          <a:sym typeface="Helvetica Neue Light"/>
                        </a:rPr>
                        <a:t>企業永續＆願景</a:t>
                      </a:r>
                      <a:endParaRPr sz="3400" b="0" i="0" u="none" strike="noStrike" cap="none" spc="0" baseline="0" dirty="0">
                        <a:solidFill>
                          <a:srgbClr val="000000"/>
                        </a:solidFill>
                        <a:uFillTx/>
                        <a:latin typeface="+mj-lt"/>
                        <a:ea typeface="+mj-ea"/>
                        <a:cs typeface="+mj-cs"/>
                        <a:sym typeface="Helvetica"/>
                      </a:endParaRPr>
                    </a:p>
                  </a:txBody>
                  <a:tcPr marL="0" marR="0" marT="0" marB="0" anchor="ctr" horzOverflow="overflow"/>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 name="AdobeStock_320393696.jpeg" descr="AdobeStock_320393696.jpeg"/>
          <p:cNvPicPr>
            <a:picLocks noChangeAspect="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a:xfrm rot="20634620">
            <a:off x="-249715" y="-2184369"/>
            <a:ext cx="16747742" cy="8389912"/>
          </a:xfrm>
          <a:custGeom>
            <a:avLst/>
            <a:gdLst/>
            <a:ahLst/>
            <a:cxnLst>
              <a:cxn ang="0">
                <a:pos x="wd2" y="hd2"/>
              </a:cxn>
              <a:cxn ang="5400000">
                <a:pos x="wd2" y="hd2"/>
              </a:cxn>
              <a:cxn ang="10800000">
                <a:pos x="wd2" y="hd2"/>
              </a:cxn>
              <a:cxn ang="16200000">
                <a:pos x="wd2" y="hd2"/>
              </a:cxn>
            </a:cxnLst>
            <a:rect l="0" t="0" r="r" b="b"/>
            <a:pathLst>
              <a:path w="21600" h="21600" extrusionOk="0">
                <a:moveTo>
                  <a:pt x="1455" y="0"/>
                </a:moveTo>
                <a:lnTo>
                  <a:pt x="0" y="10039"/>
                </a:lnTo>
                <a:lnTo>
                  <a:pt x="20145" y="21600"/>
                </a:lnTo>
                <a:lnTo>
                  <a:pt x="21600" y="11561"/>
                </a:lnTo>
                <a:lnTo>
                  <a:pt x="1455" y="0"/>
                </a:lnTo>
                <a:close/>
              </a:path>
            </a:pathLst>
          </a:custGeom>
          <a:ln w="3175">
            <a:miter lim="400000"/>
          </a:ln>
        </p:spPr>
      </p:pic>
      <p:pic>
        <p:nvPicPr>
          <p:cNvPr id="875" name="圖片 7" descr="圖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34795" y="8548705"/>
            <a:ext cx="822667" cy="332015"/>
          </a:xfrm>
          <a:prstGeom prst="rect">
            <a:avLst/>
          </a:prstGeom>
          <a:ln w="3175">
            <a:miter lim="400000"/>
          </a:ln>
        </p:spPr>
      </p:pic>
      <p:sp>
        <p:nvSpPr>
          <p:cNvPr id="876" name="Contact JEM"/>
          <p:cNvSpPr txBox="1"/>
          <p:nvPr/>
        </p:nvSpPr>
        <p:spPr>
          <a:xfrm>
            <a:off x="5071872" y="3419929"/>
            <a:ext cx="6325593" cy="13542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8" tIns="60958" rIns="60958" bIns="60958">
            <a:spAutoFit/>
          </a:bodyPr>
          <a:lstStyle>
            <a:lvl1pPr algn="l" defTabSz="1219200">
              <a:defRPr sz="6000">
                <a:solidFill>
                  <a:srgbClr val="FFFFFF"/>
                </a:solidFill>
              </a:defRPr>
            </a:lvl1pPr>
          </a:lstStyle>
          <a:p>
            <a:r>
              <a:rPr lang="en-US" altLang="zh-TW" sz="8000" dirty="0">
                <a:solidFill>
                  <a:srgbClr val="3509F1"/>
                </a:solidFill>
                <a:latin typeface="微軟正黑體" panose="020B0604030504040204" pitchFamily="34" charset="-120"/>
                <a:ea typeface="微軟正黑體" panose="020B0604030504040204" pitchFamily="34" charset="-120"/>
              </a:rPr>
              <a:t>1. </a:t>
            </a:r>
            <a:r>
              <a:rPr lang="zh-TW" altLang="en-US" sz="8000" dirty="0">
                <a:solidFill>
                  <a:srgbClr val="3509F1"/>
                </a:solidFill>
                <a:latin typeface="微軟正黑體" panose="020B0604030504040204" pitchFamily="34" charset="-120"/>
                <a:ea typeface="微軟正黑體" panose="020B0604030504040204" pitchFamily="34" charset="-120"/>
              </a:rPr>
              <a:t>公司簡介</a:t>
            </a:r>
          </a:p>
        </p:txBody>
      </p:sp>
    </p:spTree>
    <p:extLst>
      <p:ext uri="{BB962C8B-B14F-4D97-AF65-F5344CB8AC3E}">
        <p14:creationId xmlns:p14="http://schemas.microsoft.com/office/powerpoint/2010/main" val="3229199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top-skyscraper-business-building-blue-sky.jpg" descr="top-skyscraper-business-building-blue-sky.jpg"/>
          <p:cNvPicPr>
            <a:picLocks noChangeAspect="1"/>
          </p:cNvPicPr>
          <p:nvPr/>
        </p:nvPicPr>
        <p:blipFill>
          <a:blip r:embed="rId2" cstate="screen">
            <a:alphaModFix amt="39881"/>
            <a:extLst>
              <a:ext uri="{28A0092B-C50C-407E-A947-70E740481C1C}">
                <a14:useLocalDpi xmlns:a14="http://schemas.microsoft.com/office/drawing/2010/main"/>
              </a:ext>
            </a:extLst>
          </a:blip>
          <a:srcRect/>
          <a:stretch>
            <a:fillRect/>
          </a:stretch>
        </p:blipFill>
        <p:spPr>
          <a:xfrm flipH="1">
            <a:off x="12699" y="12699"/>
            <a:ext cx="16256001" cy="9144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path>
            </a:pathLst>
          </a:custGeom>
          <a:ln w="3175">
            <a:miter lim="400000"/>
          </a:ln>
        </p:spPr>
      </p:pic>
      <p:sp>
        <p:nvSpPr>
          <p:cNvPr id="43" name="矩形"/>
          <p:cNvSpPr/>
          <p:nvPr/>
        </p:nvSpPr>
        <p:spPr>
          <a:xfrm rot="16200000">
            <a:off x="3556000" y="-3543300"/>
            <a:ext cx="9144000" cy="16256000"/>
          </a:xfrm>
          <a:prstGeom prst="rect">
            <a:avLst/>
          </a:prstGeom>
          <a:gradFill>
            <a:gsLst>
              <a:gs pos="0">
                <a:srgbClr val="FFFFFF"/>
              </a:gs>
              <a:gs pos="100000">
                <a:srgbClr val="FFFFFF">
                  <a:alpha val="0"/>
                </a:srgbClr>
              </a:gs>
            </a:gsLst>
            <a:path>
              <a:fillToRect l="88206" t="36167" r="11793" b="63832"/>
            </a:path>
          </a:gradFill>
          <a:ln w="3175">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44" name="線條"/>
          <p:cNvSpPr/>
          <p:nvPr/>
        </p:nvSpPr>
        <p:spPr>
          <a:xfrm>
            <a:off x="1085715" y="1571462"/>
            <a:ext cx="15628783" cy="1"/>
          </a:xfrm>
          <a:prstGeom prst="line">
            <a:avLst/>
          </a:prstGeom>
          <a:ln w="3175">
            <a:solidFill>
              <a:srgbClr val="5E5E5E"/>
            </a:solidFill>
          </a:ln>
        </p:spPr>
        <p:txBody>
          <a:bodyPr lIns="60958" tIns="60958" rIns="60958" bIns="60958"/>
          <a:lstStyle/>
          <a:p>
            <a:pPr algn="l" defTabSz="1219200">
              <a:defRPr sz="2400" b="0">
                <a:latin typeface="Arial"/>
                <a:ea typeface="Arial"/>
                <a:cs typeface="Arial"/>
                <a:sym typeface="Arial"/>
              </a:defRPr>
            </a:pPr>
            <a:endParaRPr/>
          </a:p>
        </p:txBody>
      </p:sp>
      <p:sp>
        <p:nvSpPr>
          <p:cNvPr id="45" name="圓形"/>
          <p:cNvSpPr/>
          <p:nvPr/>
        </p:nvSpPr>
        <p:spPr>
          <a:xfrm>
            <a:off x="882515" y="1471450"/>
            <a:ext cx="203201" cy="203201"/>
          </a:xfrm>
          <a:prstGeom prst="ellipse">
            <a:avLst/>
          </a:prstGeom>
          <a:solidFill>
            <a:srgbClr val="2D6AB2"/>
          </a:solidFill>
          <a:ln w="3175">
            <a:miter lim="400000"/>
          </a:ln>
        </p:spPr>
        <p:txBody>
          <a:bodyPr lIns="91437" tIns="91437" rIns="91437" bIns="91437" anchor="ctr"/>
          <a:lstStyle/>
          <a:p>
            <a:pPr algn="l" defTabSz="1828800">
              <a:defRPr sz="3600" b="0">
                <a:latin typeface="Arial"/>
                <a:ea typeface="Arial"/>
                <a:cs typeface="Arial"/>
                <a:sym typeface="Arial"/>
              </a:defRPr>
            </a:pPr>
            <a:endParaRPr/>
          </a:p>
        </p:txBody>
      </p:sp>
      <p:sp>
        <p:nvSpPr>
          <p:cNvPr id="46" name="Company Profile"/>
          <p:cNvSpPr txBox="1"/>
          <p:nvPr/>
        </p:nvSpPr>
        <p:spPr>
          <a:xfrm>
            <a:off x="1171336" y="690055"/>
            <a:ext cx="4309939" cy="8070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defRPr sz="4800">
                <a:solidFill>
                  <a:srgbClr val="11249F"/>
                </a:solidFill>
                <a:latin typeface="Microsoft YaHei UI"/>
                <a:ea typeface="Microsoft YaHei UI"/>
                <a:cs typeface="Microsoft YaHei UI"/>
                <a:sym typeface="Microsoft YaHei UI"/>
              </a:defRPr>
            </a:lvl1pPr>
          </a:lstStyle>
          <a:p>
            <a:r>
              <a:rPr lang="en-US" b="1" dirty="0">
                <a:latin typeface="+mn-lt"/>
                <a:ea typeface="+mn-ea"/>
                <a:cs typeface="+mn-cs"/>
                <a:sym typeface="Helvetica Neue"/>
              </a:rPr>
              <a:t>JEM</a:t>
            </a:r>
            <a:r>
              <a:rPr lang="en-US" dirty="0">
                <a:latin typeface="+mn-lt"/>
                <a:ea typeface="+mn-ea"/>
                <a:cs typeface="+mn-cs"/>
                <a:sym typeface="Helvetica Neue"/>
              </a:rPr>
              <a:t> | </a:t>
            </a:r>
            <a:r>
              <a:rPr lang="zh-TW" altLang="en-US" dirty="0"/>
              <a:t>公司簡介</a:t>
            </a:r>
            <a:endParaRPr dirty="0"/>
          </a:p>
        </p:txBody>
      </p:sp>
      <p:pic>
        <p:nvPicPr>
          <p:cNvPr id="47" name="圖片 7" descr="圖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34795" y="8548705"/>
            <a:ext cx="822667" cy="332015"/>
          </a:xfrm>
          <a:prstGeom prst="rect">
            <a:avLst/>
          </a:prstGeom>
          <a:ln w="3175">
            <a:miter lim="400000"/>
          </a:ln>
        </p:spPr>
      </p:pic>
      <p:sp>
        <p:nvSpPr>
          <p:cNvPr id="48" name="矩形"/>
          <p:cNvSpPr/>
          <p:nvPr/>
        </p:nvSpPr>
        <p:spPr>
          <a:xfrm rot="16200000">
            <a:off x="2292711" y="202657"/>
            <a:ext cx="2616085" cy="7201510"/>
          </a:xfrm>
          <a:prstGeom prst="rect">
            <a:avLst/>
          </a:prstGeom>
          <a:solidFill>
            <a:srgbClr val="11249F"/>
          </a:solidFill>
          <a:ln w="3175">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49" name="矩形"/>
          <p:cNvSpPr/>
          <p:nvPr/>
        </p:nvSpPr>
        <p:spPr>
          <a:xfrm rot="16200000">
            <a:off x="3516243" y="1582511"/>
            <a:ext cx="156323" cy="7214208"/>
          </a:xfrm>
          <a:prstGeom prst="rect">
            <a:avLst/>
          </a:prstGeom>
          <a:solidFill>
            <a:srgbClr val="3CA2FF"/>
          </a:solidFill>
          <a:ln w="3175">
            <a:miter lim="400000"/>
          </a:ln>
        </p:spPr>
        <p:txBody>
          <a:bodyPr lIns="0" tIns="0" rIns="0" bIns="0" anchor="ctr"/>
          <a:lstStyle/>
          <a:p>
            <a:pPr>
              <a:defRPr b="0">
                <a:solidFill>
                  <a:srgbClr val="1F386F"/>
                </a:solidFill>
                <a:latin typeface="+mn-lt"/>
                <a:ea typeface="+mn-ea"/>
                <a:cs typeface="+mn-cs"/>
                <a:sym typeface="Helvetica Neue Medium"/>
              </a:defRPr>
            </a:pPr>
            <a:endParaRPr/>
          </a:p>
        </p:txBody>
      </p:sp>
      <p:sp>
        <p:nvSpPr>
          <p:cNvPr id="51" name="Main Product"/>
          <p:cNvSpPr txBox="1"/>
          <p:nvPr/>
        </p:nvSpPr>
        <p:spPr>
          <a:xfrm>
            <a:off x="1171336" y="2736127"/>
            <a:ext cx="2992271" cy="62239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lnSpc>
                <a:spcPct val="80000"/>
              </a:lnSpc>
              <a:defRPr sz="3600">
                <a:solidFill>
                  <a:srgbClr val="FFFFFF"/>
                </a:solidFill>
                <a:latin typeface="Helvetica"/>
                <a:ea typeface="Helvetica"/>
                <a:cs typeface="Helvetica"/>
                <a:sym typeface="Helvetica"/>
              </a:defRPr>
            </a:lvl1pPr>
          </a:lstStyle>
          <a:p>
            <a:pPr>
              <a:lnSpc>
                <a:spcPct val="100000"/>
              </a:lnSpc>
            </a:pPr>
            <a:r>
              <a:rPr dirty="0"/>
              <a:t>Main Product</a:t>
            </a:r>
          </a:p>
        </p:txBody>
      </p:sp>
      <p:sp>
        <p:nvSpPr>
          <p:cNvPr id="53" name="Cable Assembly (FATP)…"/>
          <p:cNvSpPr txBox="1"/>
          <p:nvPr/>
        </p:nvSpPr>
        <p:spPr>
          <a:xfrm>
            <a:off x="1171336" y="3450062"/>
            <a:ext cx="3503629" cy="137644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p>
            <a:pPr algn="l" defTabSz="1219200">
              <a:spcBef>
                <a:spcPts val="600"/>
              </a:spcBef>
              <a:defRPr sz="2500" b="0">
                <a:solidFill>
                  <a:srgbClr val="FFFFFF"/>
                </a:solidFill>
                <a:latin typeface="Helvetica"/>
                <a:ea typeface="Helvetica"/>
                <a:cs typeface="Helvetica"/>
                <a:sym typeface="Helvetica"/>
              </a:defRPr>
            </a:pPr>
            <a:r>
              <a:rPr dirty="0"/>
              <a:t>Cable Assembly (FATP)</a:t>
            </a:r>
          </a:p>
          <a:p>
            <a:pPr algn="l" defTabSz="1219200">
              <a:spcBef>
                <a:spcPts val="600"/>
              </a:spcBef>
              <a:defRPr sz="2500" b="0">
                <a:solidFill>
                  <a:srgbClr val="FFFFFF"/>
                </a:solidFill>
                <a:latin typeface="Helvetica"/>
                <a:ea typeface="Helvetica"/>
                <a:cs typeface="Helvetica"/>
                <a:sym typeface="Helvetica"/>
              </a:defRPr>
            </a:pPr>
            <a:r>
              <a:rPr dirty="0"/>
              <a:t>Antenna</a:t>
            </a:r>
          </a:p>
          <a:p>
            <a:pPr algn="l" defTabSz="1219200">
              <a:spcBef>
                <a:spcPts val="600"/>
              </a:spcBef>
              <a:defRPr sz="2500" b="0">
                <a:solidFill>
                  <a:srgbClr val="FFFFFF"/>
                </a:solidFill>
                <a:latin typeface="Helvetica"/>
                <a:ea typeface="Helvetica"/>
                <a:cs typeface="Helvetica"/>
                <a:sym typeface="Helvetica"/>
              </a:defRPr>
            </a:pPr>
            <a:r>
              <a:rPr dirty="0"/>
              <a:t>External Storage (EMS)</a:t>
            </a:r>
          </a:p>
        </p:txBody>
      </p:sp>
      <p:sp>
        <p:nvSpPr>
          <p:cNvPr id="55" name="Founder"/>
          <p:cNvSpPr txBox="1"/>
          <p:nvPr/>
        </p:nvSpPr>
        <p:spPr>
          <a:xfrm>
            <a:off x="7681362" y="2974780"/>
            <a:ext cx="1030195"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lnSpc>
                <a:spcPct val="80000"/>
              </a:lnSpc>
              <a:defRPr sz="2500">
                <a:solidFill>
                  <a:srgbClr val="152399"/>
                </a:solidFill>
                <a:latin typeface="Helvetica"/>
                <a:ea typeface="Helvetica"/>
                <a:cs typeface="Helvetica"/>
                <a:sym typeface="Helvetica"/>
              </a:defRPr>
            </a:lvl1pPr>
          </a:lstStyle>
          <a:p>
            <a:pPr>
              <a:lnSpc>
                <a:spcPct val="100000"/>
              </a:lnSpc>
            </a:pPr>
            <a:r>
              <a:rPr lang="zh-TW" altLang="en-US" dirty="0"/>
              <a:t>創辦人</a:t>
            </a:r>
            <a:endParaRPr dirty="0"/>
          </a:p>
        </p:txBody>
      </p:sp>
      <p:sp>
        <p:nvSpPr>
          <p:cNvPr id="56" name="Richard Huang CEO"/>
          <p:cNvSpPr txBox="1"/>
          <p:nvPr/>
        </p:nvSpPr>
        <p:spPr>
          <a:xfrm>
            <a:off x="8128000" y="3494706"/>
            <a:ext cx="1030195"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defRPr sz="2500" b="0">
                <a:solidFill>
                  <a:srgbClr val="5E5E5E"/>
                </a:solidFill>
                <a:latin typeface="Helvetica Light"/>
                <a:ea typeface="Helvetica Light"/>
                <a:cs typeface="Helvetica Light"/>
                <a:sym typeface="Helvetica Light"/>
              </a:defRPr>
            </a:lvl1pPr>
          </a:lstStyle>
          <a:p>
            <a:r>
              <a:rPr lang="zh-TW" altLang="en-US" dirty="0">
                <a:solidFill>
                  <a:schemeClr val="tx1"/>
                </a:solidFill>
              </a:rPr>
              <a:t>黃欽雄</a:t>
            </a:r>
            <a:endParaRPr dirty="0">
              <a:solidFill>
                <a:schemeClr val="tx1"/>
              </a:solidFill>
            </a:endParaRPr>
          </a:p>
        </p:txBody>
      </p:sp>
      <p:sp>
        <p:nvSpPr>
          <p:cNvPr id="57" name="Employee"/>
          <p:cNvSpPr txBox="1"/>
          <p:nvPr/>
        </p:nvSpPr>
        <p:spPr>
          <a:xfrm>
            <a:off x="7681362" y="4244729"/>
            <a:ext cx="1991997"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lnSpc>
                <a:spcPct val="80000"/>
              </a:lnSpc>
              <a:defRPr sz="2500">
                <a:solidFill>
                  <a:srgbClr val="152399"/>
                </a:solidFill>
                <a:latin typeface="Helvetica"/>
                <a:ea typeface="Helvetica"/>
                <a:cs typeface="Helvetica"/>
                <a:sym typeface="Helvetica"/>
              </a:defRPr>
            </a:lvl1pPr>
          </a:lstStyle>
          <a:p>
            <a:pPr>
              <a:lnSpc>
                <a:spcPct val="100000"/>
              </a:lnSpc>
            </a:pPr>
            <a:r>
              <a:rPr lang="zh-TW" altLang="en-US" dirty="0"/>
              <a:t>集團員工人數</a:t>
            </a:r>
            <a:endParaRPr dirty="0"/>
          </a:p>
        </p:txBody>
      </p:sp>
      <p:sp>
        <p:nvSpPr>
          <p:cNvPr id="58" name="2,000"/>
          <p:cNvSpPr txBox="1"/>
          <p:nvPr/>
        </p:nvSpPr>
        <p:spPr>
          <a:xfrm>
            <a:off x="8235675" y="4738691"/>
            <a:ext cx="746464"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defRPr sz="2500" b="0">
                <a:solidFill>
                  <a:srgbClr val="5E5E5E"/>
                </a:solidFill>
                <a:latin typeface="Helvetica Light"/>
                <a:ea typeface="Helvetica Light"/>
                <a:cs typeface="Helvetica Light"/>
                <a:sym typeface="Helvetica Light"/>
              </a:defRPr>
            </a:lvl1pPr>
          </a:lstStyle>
          <a:p>
            <a:r>
              <a:rPr dirty="0">
                <a:solidFill>
                  <a:schemeClr val="tx1"/>
                </a:solidFill>
              </a:rPr>
              <a:t>2,</a:t>
            </a:r>
            <a:r>
              <a:rPr lang="en-US" dirty="0">
                <a:solidFill>
                  <a:schemeClr val="tx1"/>
                </a:solidFill>
              </a:rPr>
              <a:t>6</a:t>
            </a:r>
            <a:r>
              <a:rPr dirty="0">
                <a:solidFill>
                  <a:schemeClr val="tx1"/>
                </a:solidFill>
              </a:rPr>
              <a:t>00</a:t>
            </a:r>
          </a:p>
        </p:txBody>
      </p:sp>
      <p:sp>
        <p:nvSpPr>
          <p:cNvPr id="61" name="In 1977"/>
          <p:cNvSpPr txBox="1"/>
          <p:nvPr/>
        </p:nvSpPr>
        <p:spPr>
          <a:xfrm>
            <a:off x="7639665" y="5515735"/>
            <a:ext cx="1350796"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lnSpc>
                <a:spcPct val="80000"/>
              </a:lnSpc>
              <a:defRPr sz="2500">
                <a:solidFill>
                  <a:srgbClr val="152399"/>
                </a:solidFill>
                <a:latin typeface="Helvetica"/>
                <a:ea typeface="Helvetica"/>
                <a:cs typeface="Helvetica"/>
                <a:sym typeface="Helvetica"/>
              </a:defRPr>
            </a:lvl1pPr>
          </a:lstStyle>
          <a:p>
            <a:pPr>
              <a:lnSpc>
                <a:spcPct val="100000"/>
              </a:lnSpc>
            </a:pPr>
            <a:r>
              <a:rPr lang="zh-TW" altLang="en-US" dirty="0"/>
              <a:t>成立時間</a:t>
            </a:r>
            <a:endParaRPr dirty="0"/>
          </a:p>
        </p:txBody>
      </p:sp>
      <p:sp>
        <p:nvSpPr>
          <p:cNvPr id="62" name="Established"/>
          <p:cNvSpPr txBox="1"/>
          <p:nvPr/>
        </p:nvSpPr>
        <p:spPr>
          <a:xfrm>
            <a:off x="8235675" y="6135689"/>
            <a:ext cx="991723"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defRPr sz="2500" b="0">
                <a:solidFill>
                  <a:srgbClr val="5E5E5E"/>
                </a:solidFill>
                <a:latin typeface="Helvetica Light"/>
                <a:ea typeface="Helvetica Light"/>
                <a:cs typeface="Helvetica Light"/>
                <a:sym typeface="Helvetica Light"/>
              </a:defRPr>
            </a:lvl1pPr>
          </a:lstStyle>
          <a:p>
            <a:r>
              <a:rPr lang="en-US" dirty="0">
                <a:solidFill>
                  <a:schemeClr val="tx1"/>
                </a:solidFill>
              </a:rPr>
              <a:t>1977</a:t>
            </a:r>
            <a:r>
              <a:rPr lang="zh-TW" altLang="en-US" dirty="0">
                <a:solidFill>
                  <a:schemeClr val="tx1"/>
                </a:solidFill>
              </a:rPr>
              <a:t>年</a:t>
            </a:r>
            <a:endParaRPr dirty="0">
              <a:solidFill>
                <a:schemeClr val="tx1"/>
              </a:solidFill>
            </a:endParaRPr>
          </a:p>
        </p:txBody>
      </p:sp>
      <p:sp>
        <p:nvSpPr>
          <p:cNvPr id="63" name="線條"/>
          <p:cNvSpPr/>
          <p:nvPr/>
        </p:nvSpPr>
        <p:spPr>
          <a:xfrm>
            <a:off x="7681362" y="4038453"/>
            <a:ext cx="5350966" cy="1"/>
          </a:xfrm>
          <a:prstGeom prst="line">
            <a:avLst/>
          </a:prstGeom>
          <a:ln w="3175">
            <a:solidFill>
              <a:srgbClr val="5E5E5E"/>
            </a:solidFill>
          </a:ln>
        </p:spPr>
        <p:txBody>
          <a:bodyPr lIns="60958" tIns="60958" rIns="60958" bIns="60958"/>
          <a:lstStyle/>
          <a:p>
            <a:pPr algn="l" defTabSz="1219200">
              <a:defRPr sz="2400" b="0">
                <a:latin typeface="Arial"/>
                <a:ea typeface="Arial"/>
                <a:cs typeface="Arial"/>
                <a:sym typeface="Arial"/>
              </a:defRPr>
            </a:pPr>
            <a:endParaRPr/>
          </a:p>
        </p:txBody>
      </p:sp>
      <p:sp>
        <p:nvSpPr>
          <p:cNvPr id="64" name="線條"/>
          <p:cNvSpPr/>
          <p:nvPr/>
        </p:nvSpPr>
        <p:spPr>
          <a:xfrm>
            <a:off x="7714685" y="5267777"/>
            <a:ext cx="5350967" cy="1"/>
          </a:xfrm>
          <a:prstGeom prst="line">
            <a:avLst/>
          </a:prstGeom>
          <a:ln w="3175">
            <a:solidFill>
              <a:srgbClr val="5E5E5E"/>
            </a:solidFill>
          </a:ln>
        </p:spPr>
        <p:txBody>
          <a:bodyPr lIns="60958" tIns="60958" rIns="60958" bIns="60958"/>
          <a:lstStyle/>
          <a:p>
            <a:pPr algn="l" defTabSz="1219200">
              <a:defRPr sz="2400" b="0">
                <a:latin typeface="Arial"/>
                <a:ea typeface="Arial"/>
                <a:cs typeface="Arial"/>
                <a:sym typeface="Arial"/>
              </a:defRPr>
            </a:pPr>
            <a:endParaRPr/>
          </a:p>
        </p:txBody>
      </p:sp>
      <p:sp>
        <p:nvSpPr>
          <p:cNvPr id="65" name="線條"/>
          <p:cNvSpPr/>
          <p:nvPr/>
        </p:nvSpPr>
        <p:spPr>
          <a:xfrm>
            <a:off x="7681362" y="6666895"/>
            <a:ext cx="5350967" cy="1"/>
          </a:xfrm>
          <a:prstGeom prst="line">
            <a:avLst/>
          </a:prstGeom>
          <a:ln w="3175">
            <a:solidFill>
              <a:srgbClr val="5E5E5E"/>
            </a:solidFill>
          </a:ln>
        </p:spPr>
        <p:txBody>
          <a:bodyPr lIns="60958" tIns="60958" rIns="60958" bIns="60958"/>
          <a:lstStyle/>
          <a:p>
            <a:pPr algn="l" defTabSz="1219200">
              <a:defRPr sz="2400" b="0">
                <a:latin typeface="Arial"/>
                <a:ea typeface="Arial"/>
                <a:cs typeface="Arial"/>
                <a:sym typeface="Arial"/>
              </a:defRPr>
            </a:pPr>
            <a:endParaRPr/>
          </a:p>
        </p:txBody>
      </p:sp>
      <p:sp>
        <p:nvSpPr>
          <p:cNvPr id="22" name="2009 listed in Taiwan stock market"/>
          <p:cNvSpPr txBox="1"/>
          <p:nvPr/>
        </p:nvSpPr>
        <p:spPr>
          <a:xfrm>
            <a:off x="493848" y="5932173"/>
            <a:ext cx="4325969"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lnSpc>
                <a:spcPct val="90000"/>
              </a:lnSpc>
              <a:defRPr sz="2500">
                <a:solidFill>
                  <a:srgbClr val="152399"/>
                </a:solidFill>
                <a:latin typeface="Helvetica"/>
                <a:ea typeface="Helvetica"/>
                <a:cs typeface="Helvetica"/>
                <a:sym typeface="Helvetica"/>
              </a:defRPr>
            </a:lvl1pPr>
          </a:lstStyle>
          <a:p>
            <a:pPr>
              <a:lnSpc>
                <a:spcPct val="100000"/>
              </a:lnSpc>
            </a:pPr>
            <a:r>
              <a:rPr dirty="0"/>
              <a:t>2009 </a:t>
            </a:r>
            <a:r>
              <a:rPr lang="zh-TW" altLang="en-US" dirty="0"/>
              <a:t>年掛牌，股票代號 </a:t>
            </a:r>
            <a:r>
              <a:rPr lang="en-US" altLang="zh-TW" dirty="0"/>
              <a:t>3322</a:t>
            </a:r>
            <a:r>
              <a:rPr dirty="0"/>
              <a:t> </a:t>
            </a:r>
          </a:p>
        </p:txBody>
      </p:sp>
      <p:sp>
        <p:nvSpPr>
          <p:cNvPr id="23" name="In 1977"/>
          <p:cNvSpPr txBox="1"/>
          <p:nvPr/>
        </p:nvSpPr>
        <p:spPr>
          <a:xfrm>
            <a:off x="7648210" y="6985682"/>
            <a:ext cx="1030195"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lnSpc>
                <a:spcPct val="80000"/>
              </a:lnSpc>
              <a:defRPr sz="2500">
                <a:solidFill>
                  <a:srgbClr val="152399"/>
                </a:solidFill>
                <a:latin typeface="Helvetica"/>
                <a:ea typeface="Helvetica"/>
                <a:cs typeface="Helvetica"/>
                <a:sym typeface="Helvetica"/>
              </a:defRPr>
            </a:lvl1pPr>
          </a:lstStyle>
          <a:p>
            <a:pPr>
              <a:lnSpc>
                <a:spcPct val="100000"/>
              </a:lnSpc>
            </a:pPr>
            <a:r>
              <a:rPr lang="zh-TW" altLang="en-US" dirty="0"/>
              <a:t>資本額</a:t>
            </a:r>
            <a:endParaRPr dirty="0"/>
          </a:p>
        </p:txBody>
      </p:sp>
      <p:sp>
        <p:nvSpPr>
          <p:cNvPr id="24" name="Established"/>
          <p:cNvSpPr txBox="1"/>
          <p:nvPr/>
        </p:nvSpPr>
        <p:spPr>
          <a:xfrm>
            <a:off x="8235675" y="7640631"/>
            <a:ext cx="2349467" cy="453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nchor="ctr">
            <a:spAutoFit/>
          </a:bodyPr>
          <a:lstStyle>
            <a:lvl1pPr algn="l" defTabSz="1219200">
              <a:defRPr sz="2500" b="0">
                <a:solidFill>
                  <a:srgbClr val="5E5E5E"/>
                </a:solidFill>
                <a:latin typeface="Helvetica Light"/>
                <a:ea typeface="Helvetica Light"/>
                <a:cs typeface="Helvetica Light"/>
                <a:sym typeface="Helvetica Light"/>
              </a:defRPr>
            </a:lvl1pPr>
          </a:lstStyle>
          <a:p>
            <a:r>
              <a:rPr lang="zh-TW" altLang="en-US" dirty="0"/>
              <a:t>新台幣</a:t>
            </a:r>
            <a:r>
              <a:rPr lang="en-US" altLang="zh-TW" dirty="0"/>
              <a:t>10.75</a:t>
            </a:r>
            <a:r>
              <a:rPr lang="zh-TW" altLang="en-US" dirty="0"/>
              <a:t>億元</a:t>
            </a:r>
            <a:endParaRPr dirty="0">
              <a:solidFill>
                <a:schemeClr val="tx1"/>
              </a:solidFill>
            </a:endParaRPr>
          </a:p>
        </p:txBody>
      </p:sp>
      <p:sp>
        <p:nvSpPr>
          <p:cNvPr id="25" name="線條"/>
          <p:cNvSpPr/>
          <p:nvPr/>
        </p:nvSpPr>
        <p:spPr>
          <a:xfrm>
            <a:off x="7639665" y="8204956"/>
            <a:ext cx="5350967" cy="1"/>
          </a:xfrm>
          <a:prstGeom prst="line">
            <a:avLst/>
          </a:prstGeom>
          <a:ln w="3175">
            <a:solidFill>
              <a:srgbClr val="5E5E5E"/>
            </a:solidFill>
          </a:ln>
        </p:spPr>
        <p:txBody>
          <a:bodyPr lIns="60958" tIns="60958" rIns="60958" bIns="60958"/>
          <a:lstStyle/>
          <a:p>
            <a:pPr algn="l" defTabSz="1219200">
              <a:defRPr sz="2400" b="0">
                <a:latin typeface="Arial"/>
                <a:ea typeface="Arial"/>
                <a:cs typeface="Arial"/>
                <a:sym typeface="Arial"/>
              </a:defRPr>
            </a:pPr>
            <a:endParaRPr/>
          </a:p>
        </p:txBody>
      </p:sp>
    </p:spTree>
    <p:extLst>
      <p:ext uri="{BB962C8B-B14F-4D97-AF65-F5344CB8AC3E}">
        <p14:creationId xmlns:p14="http://schemas.microsoft.com/office/powerpoint/2010/main" val="306694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線條"/>
          <p:cNvSpPr/>
          <p:nvPr/>
        </p:nvSpPr>
        <p:spPr>
          <a:xfrm>
            <a:off x="1085715" y="1571462"/>
            <a:ext cx="15628783" cy="1"/>
          </a:xfrm>
          <a:prstGeom prst="line">
            <a:avLst/>
          </a:prstGeom>
          <a:ln w="3175">
            <a:solidFill>
              <a:srgbClr val="5E5E5E"/>
            </a:solidFill>
          </a:ln>
        </p:spPr>
        <p:txBody>
          <a:bodyPr lIns="60958" tIns="60958" rIns="60958" bIns="60958"/>
          <a:lstStyle/>
          <a:p>
            <a:pPr algn="l" defTabSz="1219200">
              <a:defRPr sz="2400" b="0">
                <a:latin typeface="Arial" panose="020B0604020202020204"/>
                <a:ea typeface="Arial" panose="020B0604020202020204"/>
                <a:cs typeface="Arial" panose="020B0604020202020204"/>
                <a:sym typeface="Arial" panose="020B0604020202020204"/>
              </a:defRPr>
            </a:pPr>
            <a:endParaRPr sz="2000"/>
          </a:p>
        </p:txBody>
      </p:sp>
      <p:pic>
        <p:nvPicPr>
          <p:cNvPr id="146" name="圖片 7" descr="圖片 7"/>
          <p:cNvPicPr>
            <a:picLocks noChangeAspect="1"/>
          </p:cNvPicPr>
          <p:nvPr/>
        </p:nvPicPr>
        <p:blipFill>
          <a:blip r:embed="rId41" cstate="screen"/>
          <a:stretch>
            <a:fillRect/>
          </a:stretch>
        </p:blipFill>
        <p:spPr>
          <a:xfrm>
            <a:off x="15134795" y="8548705"/>
            <a:ext cx="822667" cy="332015"/>
          </a:xfrm>
          <a:prstGeom prst="rect">
            <a:avLst/>
          </a:prstGeom>
          <a:ln w="3175">
            <a:miter lim="400000"/>
            <a:headEnd/>
            <a:tailEnd/>
          </a:ln>
        </p:spPr>
      </p:pic>
      <p:sp>
        <p:nvSpPr>
          <p:cNvPr id="2" name="文字版面配置區 1"/>
          <p:cNvSpPr>
            <a:spLocks noGrp="1"/>
          </p:cNvSpPr>
          <p:nvPr>
            <p:custDataLst>
              <p:tags r:id="rId1"/>
            </p:custDataLst>
          </p:nvPr>
        </p:nvSpPr>
        <p:spPr>
          <a:xfrm>
            <a:off x="1171336" y="681361"/>
            <a:ext cx="13963459" cy="859155"/>
          </a:xfrm>
          <a:prstGeom prst="rect">
            <a:avLst/>
          </a:prstGeom>
        </p:spPr>
        <p:txBody>
          <a:bodyPr vert="horz" wrap="square" lIns="60958" tIns="60958" rIns="60958" bIns="60958" rtlCol="0" anchor="t">
            <a:spAutoFit/>
          </a:bodyPr>
          <a:lstStyle>
            <a:lvl1pPr marL="0" marR="0" indent="0" algn="l" defTabSz="1219200" rtl="0" eaLnBrk="1" fontAlgn="auto" latinLnBrk="0" hangingPunct="0">
              <a:lnSpc>
                <a:spcPct val="100000"/>
              </a:lnSpc>
              <a:spcBef>
                <a:spcPts val="0"/>
              </a:spcBef>
              <a:spcAft>
                <a:spcPts val="0"/>
              </a:spcAft>
              <a:buClrTx/>
              <a:buSzTx/>
              <a:buFontTx/>
              <a:buNone/>
              <a:defRPr kumimoji="0" sz="4800" b="1" i="0" u="none" strike="noStrike" kern="1200" cap="none" spc="0" normalizeH="0" baseline="0" dirty="0">
                <a:ln>
                  <a:noFill/>
                </a:ln>
                <a:solidFill>
                  <a:srgbClr val="11249F"/>
                </a:solidFill>
                <a:effectLst/>
                <a:uFillTx/>
                <a:latin typeface="Microsoft YaHei UI" panose="020B0503020204020204" charset="-122"/>
                <a:ea typeface="Microsoft YaHei UI" panose="020B0503020204020204" charset="-122"/>
                <a:cs typeface="Microsoft YaHei UI" panose="020B0503020204020204" charset="-122"/>
                <a:sym typeface="Microsoft YaHei UI" panose="020B0503020204020204" charset="-122"/>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a:lstStyle>
          <a:p>
            <a:pPr>
              <a:defRPr sz="4800" b="1">
                <a:solidFill>
                  <a:srgbClr val="11249F"/>
                </a:solidFill>
              </a:defRPr>
            </a:pPr>
            <a:r>
              <a:rPr lang="en-US" dirty="0">
                <a:latin typeface="+mn-lt"/>
                <a:ea typeface="+mn-ea"/>
                <a:cs typeface="+mn-cs"/>
                <a:sym typeface="Helvetica Neue"/>
              </a:rPr>
              <a:t>JEM | </a:t>
            </a:r>
            <a:r>
              <a:rPr lang="zh-TW" altLang="en-US" b="0" dirty="0">
                <a:latin typeface="+mn-lt"/>
                <a:ea typeface="+mn-ea"/>
                <a:cs typeface="+mn-cs"/>
                <a:sym typeface="Helvetica Neue"/>
              </a:rPr>
              <a:t>建舜電</a:t>
            </a:r>
            <a:r>
              <a:rPr lang="en-US" altLang="zh-TW" b="0" dirty="0">
                <a:latin typeface="+mn-lt"/>
                <a:ea typeface="+mn-ea"/>
                <a:cs typeface="+mn-cs"/>
                <a:sym typeface="Helvetica Neue"/>
              </a:rPr>
              <a:t>- </a:t>
            </a:r>
            <a:r>
              <a:rPr lang="zh-TW" altLang="en-US" b="0" dirty="0">
                <a:latin typeface="+mn-lt"/>
                <a:ea typeface="+mn-ea"/>
                <a:cs typeface="+mn-cs"/>
                <a:sym typeface="Helvetica Neue"/>
              </a:rPr>
              <a:t>全球佈局 </a:t>
            </a:r>
          </a:p>
        </p:txBody>
      </p:sp>
      <p:grpSp>
        <p:nvGrpSpPr>
          <p:cNvPr id="3" name="组合 2"/>
          <p:cNvGrpSpPr/>
          <p:nvPr/>
        </p:nvGrpSpPr>
        <p:grpSpPr>
          <a:xfrm>
            <a:off x="841855" y="1208193"/>
            <a:ext cx="12987810" cy="7672527"/>
            <a:chOff x="1390" y="2317"/>
            <a:chExt cx="17781" cy="10504"/>
          </a:xfrm>
        </p:grpSpPr>
        <p:pic>
          <p:nvPicPr>
            <p:cNvPr id="202" name="图片 201" descr="图片1"/>
            <p:cNvPicPr>
              <a:picLocks noChangeAspect="1"/>
            </p:cNvPicPr>
            <p:nvPr/>
          </p:nvPicPr>
          <p:blipFill>
            <a:blip r:embed="rId42"/>
            <a:srcRect l="42187" t="19889" b="10819"/>
            <a:stretch>
              <a:fillRect/>
            </a:stretch>
          </p:blipFill>
          <p:spPr>
            <a:xfrm>
              <a:off x="1771" y="2843"/>
              <a:ext cx="12516" cy="9978"/>
            </a:xfrm>
            <a:prstGeom prst="rect">
              <a:avLst/>
            </a:prstGeom>
          </p:spPr>
        </p:pic>
        <p:sp>
          <p:nvSpPr>
            <p:cNvPr id="123" name="圓形"/>
            <p:cNvSpPr/>
            <p:nvPr/>
          </p:nvSpPr>
          <p:spPr>
            <a:xfrm>
              <a:off x="1390" y="2317"/>
              <a:ext cx="320" cy="320"/>
            </a:xfrm>
            <a:prstGeom prst="ellipse">
              <a:avLst/>
            </a:prstGeom>
            <a:solidFill>
              <a:srgbClr val="2D6AB2"/>
            </a:solidFill>
            <a:ln w="3175">
              <a:miter lim="400000"/>
            </a:ln>
          </p:spPr>
          <p:txBody>
            <a:bodyPr lIns="91437" tIns="91437" rIns="91437" bIns="91437" anchor="ctr"/>
            <a:lstStyle/>
            <a:p>
              <a:pPr algn="l" defTabSz="1828800">
                <a:defRPr sz="3600" b="0">
                  <a:latin typeface="Arial" panose="020B0604020202020204"/>
                  <a:ea typeface="Arial" panose="020B0604020202020204"/>
                  <a:cs typeface="Arial" panose="020B0604020202020204"/>
                  <a:sym typeface="Arial" panose="020B0604020202020204"/>
                </a:defRPr>
              </a:pPr>
              <a:endParaRPr sz="2000"/>
            </a:p>
          </p:txBody>
        </p:sp>
        <p:grpSp>
          <p:nvGrpSpPr>
            <p:cNvPr id="77" name="Google Shape;69;p3"/>
            <p:cNvGrpSpPr/>
            <p:nvPr/>
          </p:nvGrpSpPr>
          <p:grpSpPr>
            <a:xfrm>
              <a:off x="12076" y="6075"/>
              <a:ext cx="3210" cy="3284"/>
              <a:chOff x="0" y="58"/>
              <a:chExt cx="3416420" cy="3416421"/>
            </a:xfrm>
          </p:grpSpPr>
          <p:sp>
            <p:nvSpPr>
              <p:cNvPr id="78" name="Google Shape;70;p3"/>
              <p:cNvSpPr/>
              <p:nvPr>
                <p:custDataLst>
                  <p:tags r:id="rId38"/>
                </p:custDataLst>
              </p:nvPr>
            </p:nvSpPr>
            <p:spPr>
              <a:xfrm>
                <a:off x="0" y="58"/>
                <a:ext cx="3416420" cy="3416421"/>
              </a:xfrm>
              <a:prstGeom prst="ellipse">
                <a:avLst/>
              </a:prstGeom>
              <a:solidFill>
                <a:srgbClr val="FFFFFF"/>
              </a:solidFill>
              <a:ln w="9525" cap="flat" cmpd="sng">
                <a:solidFill>
                  <a:srgbClr val="8ADDEC"/>
                </a:solidFill>
                <a:prstDash val="solid"/>
                <a:round/>
                <a:headEnd type="none" w="sm" len="sm"/>
                <a:tailEnd type="none" w="sm" len="sm"/>
              </a:ln>
              <a:effectLst>
                <a:outerShdw blurRad="88900" dist="49218" dir="5400000" rotWithShape="0">
                  <a:srgbClr val="000000">
                    <a:alpha val="34117"/>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Levenim MT" panose="02010502060101010101" charset="0"/>
                  <a:buNone/>
                </a:pPr>
                <a:endParaRPr sz="2000" b="1" i="0" u="none" strike="noStrike" cap="none" dirty="0">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pic>
            <p:nvPicPr>
              <p:cNvPr id="80" name="Google Shape;72;p3" descr="影像"/>
              <p:cNvPicPr preferRelativeResize="0"/>
              <p:nvPr>
                <p:custDataLst>
                  <p:tags r:id="rId39"/>
                </p:custDataLst>
              </p:nvPr>
            </p:nvPicPr>
            <p:blipFill rotWithShape="1">
              <a:blip r:embed="rId43"/>
              <a:srcRect/>
              <a:stretch>
                <a:fillRect/>
              </a:stretch>
            </p:blipFill>
            <p:spPr>
              <a:xfrm>
                <a:off x="471143" y="379868"/>
                <a:ext cx="1924378" cy="2656682"/>
              </a:xfrm>
              <a:custGeom>
                <a:avLst/>
                <a:gdLst/>
                <a:ahLst/>
                <a:cxnLst/>
                <a:rect l="l" t="t" r="r" b="b"/>
                <a:pathLst>
                  <a:path w="21600" h="21600" extrusionOk="0">
                    <a:moveTo>
                      <a:pt x="1835" y="0"/>
                    </a:moveTo>
                    <a:cubicBezTo>
                      <a:pt x="1316" y="305"/>
                      <a:pt x="812" y="631"/>
                      <a:pt x="330" y="981"/>
                    </a:cubicBezTo>
                    <a:cubicBezTo>
                      <a:pt x="212" y="1066"/>
                      <a:pt x="114" y="1159"/>
                      <a:pt x="0" y="1246"/>
                    </a:cubicBezTo>
                    <a:lnTo>
                      <a:pt x="0" y="20358"/>
                    </a:lnTo>
                    <a:cubicBezTo>
                      <a:pt x="114" y="20444"/>
                      <a:pt x="212" y="20537"/>
                      <a:pt x="330" y="20622"/>
                    </a:cubicBezTo>
                    <a:cubicBezTo>
                      <a:pt x="812" y="20972"/>
                      <a:pt x="1316" y="21295"/>
                      <a:pt x="1835" y="21600"/>
                    </a:cubicBezTo>
                    <a:lnTo>
                      <a:pt x="21600" y="21600"/>
                    </a:lnTo>
                    <a:lnTo>
                      <a:pt x="21600" y="0"/>
                    </a:lnTo>
                    <a:lnTo>
                      <a:pt x="1835" y="0"/>
                    </a:lnTo>
                    <a:close/>
                  </a:path>
                </a:pathLst>
              </a:custGeom>
              <a:noFill/>
              <a:ln>
                <a:noFill/>
              </a:ln>
            </p:spPr>
          </p:pic>
        </p:grpSp>
        <p:grpSp>
          <p:nvGrpSpPr>
            <p:cNvPr id="220" name="组合 219"/>
            <p:cNvGrpSpPr/>
            <p:nvPr/>
          </p:nvGrpSpPr>
          <p:grpSpPr>
            <a:xfrm>
              <a:off x="9022" y="8336"/>
              <a:ext cx="4649" cy="914"/>
              <a:chOff x="8904" y="8213"/>
              <a:chExt cx="4649" cy="914"/>
            </a:xfrm>
          </p:grpSpPr>
          <p:grpSp>
            <p:nvGrpSpPr>
              <p:cNvPr id="205" name="组合 204"/>
              <p:cNvGrpSpPr/>
              <p:nvPr/>
            </p:nvGrpSpPr>
            <p:grpSpPr>
              <a:xfrm>
                <a:off x="8904" y="8213"/>
                <a:ext cx="4649" cy="914"/>
                <a:chOff x="12193" y="8571"/>
                <a:chExt cx="4649" cy="914"/>
              </a:xfrm>
            </p:grpSpPr>
            <p:sp>
              <p:nvSpPr>
                <p:cNvPr id="100" name="Google Shape;92;p3"/>
                <p:cNvSpPr/>
                <p:nvPr>
                  <p:custDataLst>
                    <p:tags r:id="rId34"/>
                  </p:custDataLst>
                </p:nvPr>
              </p:nvSpPr>
              <p:spPr>
                <a:xfrm>
                  <a:off x="12193" y="8571"/>
                  <a:ext cx="4423" cy="914"/>
                </a:xfrm>
                <a:prstGeom prst="roundRect">
                  <a:avLst>
                    <a:gd name="adj" fmla="val 50000"/>
                  </a:avLst>
                </a:prstGeom>
                <a:solidFill>
                  <a:srgbClr val="11249F">
                    <a:alpha val="70000"/>
                  </a:srgbClr>
                </a:solidFill>
                <a:ln w="635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101" name="Google Shape;93;p3"/>
                <p:cNvSpPr txBox="1"/>
                <p:nvPr>
                  <p:custDataLst>
                    <p:tags r:id="rId35"/>
                  </p:custDataLst>
                </p:nvPr>
              </p:nvSpPr>
              <p:spPr>
                <a:xfrm>
                  <a:off x="13089" y="8584"/>
                  <a:ext cx="3437" cy="620"/>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FFFFFF"/>
                    </a:buClr>
                    <a:buSzPts val="2000"/>
                    <a:buFont typeface="Levenim MT" panose="02010502060101010101" charset="0"/>
                    <a:buNone/>
                  </a:pPr>
                  <a:r>
                    <a:rPr lang="zh-TW" altLang="en-US" b="1"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東莞廠</a:t>
                  </a:r>
                  <a:endParaRPr lang="en-US" b="1" i="0" u="none" strike="noStrike" cap="none"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endParaRPr>
                </a:p>
              </p:txBody>
            </p:sp>
            <p:sp>
              <p:nvSpPr>
                <p:cNvPr id="105" name="Google Shape;97;p3"/>
                <p:cNvSpPr/>
                <p:nvPr>
                  <p:custDataLst>
                    <p:tags r:id="rId36"/>
                  </p:custDataLst>
                </p:nvPr>
              </p:nvSpPr>
              <p:spPr>
                <a:xfrm>
                  <a:off x="12279" y="8650"/>
                  <a:ext cx="756" cy="756"/>
                </a:xfrm>
                <a:prstGeom prst="ellipse">
                  <a:avLst/>
                </a:prstGeom>
                <a:solidFill>
                  <a:srgbClr val="11249F"/>
                </a:solidFill>
                <a:ln w="63500" cap="flat" cmpd="dbl">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190" name="Google Shape;102;p3"/>
                <p:cNvSpPr txBox="1"/>
                <p:nvPr>
                  <p:custDataLst>
                    <p:tags r:id="rId37"/>
                  </p:custDataLst>
                </p:nvPr>
              </p:nvSpPr>
              <p:spPr>
                <a:xfrm>
                  <a:off x="13108" y="9095"/>
                  <a:ext cx="3734" cy="344"/>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5E5E5E"/>
                    </a:buClr>
                    <a:buSzPts val="1500"/>
                    <a:buFont typeface="Levenim MT" panose="02010502060101010101" charset="0"/>
                    <a:buNone/>
                  </a:pPr>
                  <a:r>
                    <a:rPr lang="en-US" sz="1200" b="0" i="0" u="none" strike="noStrike" cap="none">
                      <a:solidFill>
                        <a:schemeClr val="bg1"/>
                      </a:solidFill>
                      <a:latin typeface="Arial" panose="020B0604020202020204" pitchFamily="34" charset="0"/>
                      <a:ea typeface="Levenim MT" panose="02010502060101010101" charset="0"/>
                      <a:cs typeface="Arial" panose="020B0604020202020204" pitchFamily="34" charset="0"/>
                      <a:sym typeface="Levenim MT" panose="02010502060101010101" charset="0"/>
                    </a:rPr>
                    <a:t>Established in 1993</a:t>
                  </a:r>
                </a:p>
              </p:txBody>
            </p:sp>
          </p:grpSp>
          <p:pic>
            <p:nvPicPr>
              <p:cNvPr id="209" name="图片 208" descr="32303230323037303b32303230393639393b5de55382"/>
              <p:cNvPicPr>
                <a:picLocks noChangeAspect="1"/>
              </p:cNvPicPr>
              <p:nvPr/>
            </p:nvPicPr>
            <p:blipFill>
              <a:blip r:embed="rId44">
                <a:extLst>
                  <a:ext uri="{96DAC541-7B7A-43D3-8B79-37D633B846F1}">
                    <asvg:svgBlip xmlns="" xmlns:asvg="http://schemas.microsoft.com/office/drawing/2016/SVG/main" r:embed="rId45"/>
                  </a:ext>
                </a:extLst>
              </a:blip>
              <a:stretch>
                <a:fillRect/>
              </a:stretch>
            </p:blipFill>
            <p:spPr>
              <a:xfrm>
                <a:off x="9113" y="8381"/>
                <a:ext cx="509" cy="509"/>
              </a:xfrm>
              <a:prstGeom prst="rect">
                <a:avLst/>
              </a:prstGeom>
            </p:spPr>
          </p:pic>
        </p:grpSp>
        <p:grpSp>
          <p:nvGrpSpPr>
            <p:cNvPr id="221" name="组合 220"/>
            <p:cNvGrpSpPr/>
            <p:nvPr/>
          </p:nvGrpSpPr>
          <p:grpSpPr>
            <a:xfrm>
              <a:off x="6519" y="10476"/>
              <a:ext cx="5913" cy="914"/>
              <a:chOff x="7351" y="10007"/>
              <a:chExt cx="5913" cy="914"/>
            </a:xfrm>
          </p:grpSpPr>
          <p:grpSp>
            <p:nvGrpSpPr>
              <p:cNvPr id="204" name="组合 203"/>
              <p:cNvGrpSpPr/>
              <p:nvPr/>
            </p:nvGrpSpPr>
            <p:grpSpPr>
              <a:xfrm>
                <a:off x="7351" y="10007"/>
                <a:ext cx="5913" cy="914"/>
                <a:chOff x="3307" y="9794"/>
                <a:chExt cx="5913" cy="914"/>
              </a:xfrm>
            </p:grpSpPr>
            <p:sp>
              <p:nvSpPr>
                <p:cNvPr id="84" name="Google Shape;76;p3"/>
                <p:cNvSpPr/>
                <p:nvPr>
                  <p:custDataLst>
                    <p:tags r:id="rId30"/>
                  </p:custDataLst>
                </p:nvPr>
              </p:nvSpPr>
              <p:spPr>
                <a:xfrm>
                  <a:off x="3307" y="9794"/>
                  <a:ext cx="5913" cy="914"/>
                </a:xfrm>
                <a:prstGeom prst="roundRect">
                  <a:avLst>
                    <a:gd name="adj" fmla="val 50000"/>
                  </a:avLst>
                </a:prstGeom>
                <a:solidFill>
                  <a:srgbClr val="11249F">
                    <a:alpha val="70000"/>
                  </a:srgbClr>
                </a:solidFill>
                <a:ln w="635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dirty="0">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85" name="Google Shape;77;p3"/>
                <p:cNvSpPr txBox="1"/>
                <p:nvPr>
                  <p:custDataLst>
                    <p:tags r:id="rId31"/>
                  </p:custDataLst>
                </p:nvPr>
              </p:nvSpPr>
              <p:spPr>
                <a:xfrm>
                  <a:off x="4194" y="9836"/>
                  <a:ext cx="4771" cy="620"/>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FFFFFF"/>
                    </a:buClr>
                    <a:buSzPts val="2000"/>
                    <a:buFont typeface="Levenim MT" panose="02010502060101010101" charset="0"/>
                    <a:buNone/>
                  </a:pPr>
                  <a:r>
                    <a:rPr lang="en-US" b="1" dirty="0" err="1">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泰國廠</a:t>
                  </a:r>
                  <a:r>
                    <a:rPr lang="zh-TW" altLang="en-US" b="1"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 </a:t>
                  </a:r>
                  <a:r>
                    <a:rPr lang="en-US" altLang="zh-TW" b="1"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a:t>
                  </a:r>
                  <a:r>
                    <a:rPr lang="zh-TW" altLang="en-US" b="1"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北柳府</a:t>
                  </a:r>
                  <a:r>
                    <a:rPr lang="en-US" altLang="zh-TW" b="1"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a:t>
                  </a:r>
                  <a:endParaRPr dirty="0">
                    <a:latin typeface="Arial" panose="020B0604020202020204" pitchFamily="34" charset="0"/>
                    <a:ea typeface="Levenim MT" panose="02010502060101010101" charset="0"/>
                    <a:cs typeface="Arial" panose="020B0604020202020204" pitchFamily="34" charset="0"/>
                    <a:sym typeface="Levenim MT" panose="02010502060101010101" charset="0"/>
                  </a:endParaRPr>
                </a:p>
              </p:txBody>
            </p:sp>
            <p:sp>
              <p:nvSpPr>
                <p:cNvPr id="94" name="Google Shape;86;p3"/>
                <p:cNvSpPr/>
                <p:nvPr>
                  <p:custDataLst>
                    <p:tags r:id="rId32"/>
                  </p:custDataLst>
                </p:nvPr>
              </p:nvSpPr>
              <p:spPr>
                <a:xfrm>
                  <a:off x="3397" y="9873"/>
                  <a:ext cx="756" cy="756"/>
                </a:xfrm>
                <a:prstGeom prst="ellipse">
                  <a:avLst/>
                </a:prstGeom>
                <a:solidFill>
                  <a:srgbClr val="11249F"/>
                </a:solidFill>
                <a:ln w="63500" cap="flat" cmpd="dbl">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99" name="Google Shape;91;p3"/>
                <p:cNvSpPr txBox="1"/>
                <p:nvPr>
                  <p:custDataLst>
                    <p:tags r:id="rId33"/>
                  </p:custDataLst>
                </p:nvPr>
              </p:nvSpPr>
              <p:spPr>
                <a:xfrm>
                  <a:off x="4235" y="10364"/>
                  <a:ext cx="4139" cy="344"/>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5E5E5E"/>
                    </a:buClr>
                    <a:buSzPts val="1500"/>
                    <a:buFont typeface="Levenim MT" panose="02010502060101010101" charset="0"/>
                    <a:buNone/>
                  </a:pPr>
                  <a:r>
                    <a:rPr lang="en-US" sz="1200" b="0" i="0" u="none" strike="noStrike" cap="none">
                      <a:solidFill>
                        <a:schemeClr val="bg1"/>
                      </a:solidFill>
                      <a:latin typeface="Arial" panose="020B0604020202020204" pitchFamily="34" charset="0"/>
                      <a:ea typeface="Levenim MT" panose="02010502060101010101" charset="0"/>
                      <a:cs typeface="Arial" panose="020B0604020202020204" pitchFamily="34" charset="0"/>
                      <a:sym typeface="Levenim MT" panose="02010502060101010101" charset="0"/>
                    </a:rPr>
                    <a:t>Established in 2012</a:t>
                  </a:r>
                </a:p>
              </p:txBody>
            </p:sp>
          </p:grpSp>
          <p:pic>
            <p:nvPicPr>
              <p:cNvPr id="210" name="图片 209" descr="32303230323037303b32303230393639393b5de55382"/>
              <p:cNvPicPr>
                <a:picLocks noChangeAspect="1"/>
              </p:cNvPicPr>
              <p:nvPr>
                <p:custDataLst>
                  <p:tags r:id="rId29"/>
                </p:custDataLst>
              </p:nvPr>
            </p:nvPicPr>
            <p:blipFill>
              <a:blip r:embed="rId44">
                <a:extLst>
                  <a:ext uri="{96DAC541-7B7A-43D3-8B79-37D633B846F1}">
                    <asvg:svgBlip xmlns="" xmlns:asvg="http://schemas.microsoft.com/office/drawing/2016/SVG/main" r:embed="rId45"/>
                  </a:ext>
                </a:extLst>
              </a:blip>
              <a:stretch>
                <a:fillRect/>
              </a:stretch>
            </p:blipFill>
            <p:spPr>
              <a:xfrm>
                <a:off x="7564" y="10167"/>
                <a:ext cx="509" cy="509"/>
              </a:xfrm>
              <a:prstGeom prst="rect">
                <a:avLst/>
              </a:prstGeom>
            </p:spPr>
          </p:pic>
        </p:grpSp>
        <p:grpSp>
          <p:nvGrpSpPr>
            <p:cNvPr id="217" name="组合 216"/>
            <p:cNvGrpSpPr/>
            <p:nvPr/>
          </p:nvGrpSpPr>
          <p:grpSpPr>
            <a:xfrm>
              <a:off x="2374" y="6152"/>
              <a:ext cx="5157" cy="914"/>
              <a:chOff x="2877" y="6763"/>
              <a:chExt cx="5157" cy="914"/>
            </a:xfrm>
          </p:grpSpPr>
          <p:grpSp>
            <p:nvGrpSpPr>
              <p:cNvPr id="203" name="组合 202"/>
              <p:cNvGrpSpPr/>
              <p:nvPr/>
            </p:nvGrpSpPr>
            <p:grpSpPr>
              <a:xfrm>
                <a:off x="2877" y="6763"/>
                <a:ext cx="5157" cy="914"/>
                <a:chOff x="4543" y="5751"/>
                <a:chExt cx="5157" cy="914"/>
              </a:xfrm>
            </p:grpSpPr>
            <p:sp>
              <p:nvSpPr>
                <p:cNvPr id="102" name="Google Shape;94;p3"/>
                <p:cNvSpPr/>
                <p:nvPr>
                  <p:custDataLst>
                    <p:tags r:id="rId25"/>
                  </p:custDataLst>
                </p:nvPr>
              </p:nvSpPr>
              <p:spPr>
                <a:xfrm>
                  <a:off x="4543" y="5751"/>
                  <a:ext cx="4269" cy="914"/>
                </a:xfrm>
                <a:prstGeom prst="roundRect">
                  <a:avLst>
                    <a:gd name="adj" fmla="val 50000"/>
                  </a:avLst>
                </a:prstGeom>
                <a:solidFill>
                  <a:srgbClr val="11249F">
                    <a:alpha val="70000"/>
                  </a:srgbClr>
                </a:solidFill>
                <a:ln w="635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103" name="Google Shape;95;p3"/>
                <p:cNvSpPr txBox="1"/>
                <p:nvPr>
                  <p:custDataLst>
                    <p:tags r:id="rId26"/>
                  </p:custDataLst>
                </p:nvPr>
              </p:nvSpPr>
              <p:spPr>
                <a:xfrm>
                  <a:off x="5518" y="5801"/>
                  <a:ext cx="4182" cy="620"/>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FFFFFF"/>
                    </a:buClr>
                    <a:buSzPts val="2000"/>
                    <a:buFont typeface="Levenim MT" panose="02010502060101010101" charset="0"/>
                    <a:buNone/>
                  </a:pPr>
                  <a:r>
                    <a:rPr lang="en-US" b="1" i="0" u="none" strike="noStrike" cap="none" dirty="0" err="1">
                      <a:solidFill>
                        <a:srgbClr val="FFFFFF"/>
                      </a:solidFill>
                      <a:latin typeface="微软雅黑" panose="020B0503020204020204" charset="-122"/>
                      <a:ea typeface="微软雅黑" panose="020B0503020204020204" charset="-122"/>
                      <a:cs typeface="Levenim MT" panose="02010502060101010101" charset="0"/>
                      <a:sym typeface="Levenim MT" panose="02010502060101010101" charset="0"/>
                    </a:rPr>
                    <a:t>廣西廠</a:t>
                  </a:r>
                  <a:endParaRPr lang="en-US" b="1" i="0" u="none" strike="noStrike" cap="none" dirty="0">
                    <a:solidFill>
                      <a:srgbClr val="FFFFFF"/>
                    </a:solidFill>
                    <a:latin typeface="微软雅黑" panose="020B0503020204020204" charset="-122"/>
                    <a:ea typeface="微软雅黑" panose="020B0503020204020204" charset="-122"/>
                    <a:cs typeface="Levenim MT" panose="02010502060101010101" charset="0"/>
                    <a:sym typeface="Levenim MT" panose="02010502060101010101" charset="0"/>
                  </a:endParaRPr>
                </a:p>
              </p:txBody>
            </p:sp>
            <p:sp>
              <p:nvSpPr>
                <p:cNvPr id="188" name="Google Shape;100;p3"/>
                <p:cNvSpPr/>
                <p:nvPr>
                  <p:custDataLst>
                    <p:tags r:id="rId27"/>
                  </p:custDataLst>
                </p:nvPr>
              </p:nvSpPr>
              <p:spPr>
                <a:xfrm>
                  <a:off x="4629" y="5830"/>
                  <a:ext cx="756" cy="756"/>
                </a:xfrm>
                <a:prstGeom prst="ellipse">
                  <a:avLst/>
                </a:prstGeom>
                <a:solidFill>
                  <a:srgbClr val="11249F"/>
                </a:solidFill>
                <a:ln w="63500" cap="flat" cmpd="dbl">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191" name="Google Shape;103;p3"/>
                <p:cNvSpPr txBox="1"/>
                <p:nvPr>
                  <p:custDataLst>
                    <p:tags r:id="rId28"/>
                  </p:custDataLst>
                </p:nvPr>
              </p:nvSpPr>
              <p:spPr>
                <a:xfrm>
                  <a:off x="5538" y="6298"/>
                  <a:ext cx="3742" cy="344"/>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5E5E5E"/>
                    </a:buClr>
                    <a:buSzPts val="1500"/>
                    <a:buFont typeface="Levenim MT" panose="02010502060101010101" charset="0"/>
                    <a:buNone/>
                  </a:pPr>
                  <a:r>
                    <a:rPr lang="en-US" sz="1200" b="0" i="0" u="none" strike="noStrike" cap="none">
                      <a:solidFill>
                        <a:schemeClr val="bg1"/>
                      </a:solidFill>
                      <a:latin typeface="微软雅黑" panose="020B0503020204020204" charset="-122"/>
                      <a:ea typeface="微软雅黑" panose="020B0503020204020204" charset="-122"/>
                      <a:cs typeface="Levenim MT" panose="02010502060101010101" charset="0"/>
                      <a:sym typeface="Levenim MT" panose="02010502060101010101" charset="0"/>
                    </a:rPr>
                    <a:t>Established in 2007</a:t>
                  </a:r>
                </a:p>
              </p:txBody>
            </p:sp>
          </p:grpSp>
          <p:pic>
            <p:nvPicPr>
              <p:cNvPr id="211" name="图片 210" descr="32303230323037303b32303230393639393b5de55382"/>
              <p:cNvPicPr>
                <a:picLocks noChangeAspect="1"/>
              </p:cNvPicPr>
              <p:nvPr>
                <p:custDataLst>
                  <p:tags r:id="rId24"/>
                </p:custDataLst>
              </p:nvPr>
            </p:nvPicPr>
            <p:blipFill>
              <a:blip r:embed="rId44">
                <a:extLst>
                  <a:ext uri="{96DAC541-7B7A-43D3-8B79-37D633B846F1}">
                    <asvg:svgBlip xmlns="" xmlns:asvg="http://schemas.microsoft.com/office/drawing/2016/SVG/main" r:embed="rId45"/>
                  </a:ext>
                </a:extLst>
              </a:blip>
              <a:stretch>
                <a:fillRect/>
              </a:stretch>
            </p:blipFill>
            <p:spPr>
              <a:xfrm>
                <a:off x="3086" y="6909"/>
                <a:ext cx="509" cy="509"/>
              </a:xfrm>
              <a:prstGeom prst="rect">
                <a:avLst/>
              </a:prstGeom>
            </p:spPr>
          </p:pic>
        </p:grpSp>
        <p:grpSp>
          <p:nvGrpSpPr>
            <p:cNvPr id="260" name="组合 259"/>
            <p:cNvGrpSpPr/>
            <p:nvPr/>
          </p:nvGrpSpPr>
          <p:grpSpPr>
            <a:xfrm>
              <a:off x="3852" y="4501"/>
              <a:ext cx="4269" cy="939"/>
              <a:chOff x="4226" y="4278"/>
              <a:chExt cx="4269" cy="939"/>
            </a:xfrm>
          </p:grpSpPr>
          <p:grpSp>
            <p:nvGrpSpPr>
              <p:cNvPr id="207" name="组合 206"/>
              <p:cNvGrpSpPr/>
              <p:nvPr/>
            </p:nvGrpSpPr>
            <p:grpSpPr>
              <a:xfrm>
                <a:off x="4226" y="4278"/>
                <a:ext cx="4269" cy="939"/>
                <a:chOff x="6745" y="2738"/>
                <a:chExt cx="4269" cy="939"/>
              </a:xfrm>
            </p:grpSpPr>
            <p:sp>
              <p:nvSpPr>
                <p:cNvPr id="195" name="Google Shape;94;p3"/>
                <p:cNvSpPr/>
                <p:nvPr>
                  <p:custDataLst>
                    <p:tags r:id="rId20"/>
                  </p:custDataLst>
                </p:nvPr>
              </p:nvSpPr>
              <p:spPr>
                <a:xfrm>
                  <a:off x="6745" y="2738"/>
                  <a:ext cx="4269" cy="914"/>
                </a:xfrm>
                <a:prstGeom prst="roundRect">
                  <a:avLst>
                    <a:gd name="adj" fmla="val 50000"/>
                  </a:avLst>
                </a:prstGeom>
                <a:solidFill>
                  <a:srgbClr val="11249F">
                    <a:alpha val="70000"/>
                  </a:srgbClr>
                </a:solidFill>
                <a:ln w="635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196" name="Google Shape;95;p3"/>
                <p:cNvSpPr txBox="1"/>
                <p:nvPr>
                  <p:custDataLst>
                    <p:tags r:id="rId21"/>
                  </p:custDataLst>
                </p:nvPr>
              </p:nvSpPr>
              <p:spPr>
                <a:xfrm>
                  <a:off x="7661" y="2806"/>
                  <a:ext cx="2528" cy="620"/>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FFFFFF"/>
                    </a:buClr>
                    <a:buSzPts val="2000"/>
                    <a:buFont typeface="Levenim MT" panose="02010502060101010101" charset="0"/>
                    <a:buNone/>
                  </a:pPr>
                  <a:r>
                    <a:rPr lang="en-US" b="1" dirty="0" err="1">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湖北監利廠</a:t>
                  </a:r>
                  <a:endParaRPr lang="en-US" b="1" i="0" u="none" strike="noStrike" cap="none"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endParaRPr>
                </a:p>
              </p:txBody>
            </p:sp>
            <p:sp>
              <p:nvSpPr>
                <p:cNvPr id="198" name="Google Shape;100;p3"/>
                <p:cNvSpPr/>
                <p:nvPr>
                  <p:custDataLst>
                    <p:tags r:id="rId22"/>
                  </p:custDataLst>
                </p:nvPr>
              </p:nvSpPr>
              <p:spPr>
                <a:xfrm>
                  <a:off x="6831" y="2817"/>
                  <a:ext cx="756" cy="756"/>
                </a:xfrm>
                <a:prstGeom prst="ellipse">
                  <a:avLst/>
                </a:prstGeom>
                <a:solidFill>
                  <a:srgbClr val="11249F"/>
                </a:solidFill>
                <a:ln w="63500" cap="flat" cmpd="dbl">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200" name="Google Shape;103;p3"/>
                <p:cNvSpPr txBox="1"/>
                <p:nvPr>
                  <p:custDataLst>
                    <p:tags r:id="rId23"/>
                  </p:custDataLst>
                </p:nvPr>
              </p:nvSpPr>
              <p:spPr>
                <a:xfrm>
                  <a:off x="7719" y="3333"/>
                  <a:ext cx="2341" cy="344"/>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5E5E5E"/>
                    </a:buClr>
                    <a:buSzPts val="1500"/>
                    <a:buFont typeface="Levenim MT" panose="02010502060101010101" charset="0"/>
                    <a:buNone/>
                  </a:pPr>
                  <a:r>
                    <a:rPr lang="en-US" sz="1200" b="0" i="0" u="none" strike="noStrike" cap="none" dirty="0">
                      <a:solidFill>
                        <a:schemeClr val="bg1"/>
                      </a:solidFill>
                      <a:latin typeface="Arial" panose="020B0604020202020204" pitchFamily="34" charset="0"/>
                      <a:ea typeface="Levenim MT" panose="02010502060101010101" charset="0"/>
                      <a:cs typeface="Arial" panose="020B0604020202020204" pitchFamily="34" charset="0"/>
                      <a:sym typeface="Levenim MT" panose="02010502060101010101" charset="0"/>
                    </a:rPr>
                    <a:t>Established in 2023</a:t>
                  </a:r>
                </a:p>
              </p:txBody>
            </p:sp>
          </p:grpSp>
          <p:pic>
            <p:nvPicPr>
              <p:cNvPr id="212" name="图片 211" descr="32303230323037303b32303230393639393b5de55382"/>
              <p:cNvPicPr>
                <a:picLocks noChangeAspect="1"/>
              </p:cNvPicPr>
              <p:nvPr>
                <p:custDataLst>
                  <p:tags r:id="rId19"/>
                </p:custDataLst>
              </p:nvPr>
            </p:nvPicPr>
            <p:blipFill>
              <a:blip r:embed="rId44">
                <a:extLst>
                  <a:ext uri="{96DAC541-7B7A-43D3-8B79-37D633B846F1}">
                    <asvg:svgBlip xmlns="" xmlns:asvg="http://schemas.microsoft.com/office/drawing/2016/SVG/main" r:embed="rId45"/>
                  </a:ext>
                </a:extLst>
              </a:blip>
              <a:stretch>
                <a:fillRect/>
              </a:stretch>
            </p:blipFill>
            <p:spPr>
              <a:xfrm>
                <a:off x="4436" y="4446"/>
                <a:ext cx="509" cy="509"/>
              </a:xfrm>
              <a:prstGeom prst="rect">
                <a:avLst/>
              </a:prstGeom>
            </p:spPr>
          </p:pic>
        </p:grpSp>
        <p:grpSp>
          <p:nvGrpSpPr>
            <p:cNvPr id="219" name="组合 218"/>
            <p:cNvGrpSpPr/>
            <p:nvPr/>
          </p:nvGrpSpPr>
          <p:grpSpPr>
            <a:xfrm>
              <a:off x="10429" y="4861"/>
              <a:ext cx="4668" cy="914"/>
              <a:chOff x="10320" y="4500"/>
              <a:chExt cx="4668" cy="914"/>
            </a:xfrm>
          </p:grpSpPr>
          <p:grpSp>
            <p:nvGrpSpPr>
              <p:cNvPr id="206" name="组合 205"/>
              <p:cNvGrpSpPr/>
              <p:nvPr/>
            </p:nvGrpSpPr>
            <p:grpSpPr>
              <a:xfrm>
                <a:off x="10320" y="4500"/>
                <a:ext cx="4668" cy="914"/>
                <a:chOff x="14914" y="3595"/>
                <a:chExt cx="4668" cy="914"/>
              </a:xfrm>
            </p:grpSpPr>
            <p:sp>
              <p:nvSpPr>
                <p:cNvPr id="86" name="Google Shape;78;p3"/>
                <p:cNvSpPr/>
                <p:nvPr>
                  <p:custDataLst>
                    <p:tags r:id="rId15"/>
                  </p:custDataLst>
                </p:nvPr>
              </p:nvSpPr>
              <p:spPr>
                <a:xfrm>
                  <a:off x="14914" y="3595"/>
                  <a:ext cx="4006" cy="914"/>
                </a:xfrm>
                <a:prstGeom prst="roundRect">
                  <a:avLst>
                    <a:gd name="adj" fmla="val 50000"/>
                  </a:avLst>
                </a:prstGeom>
                <a:solidFill>
                  <a:srgbClr val="11249F">
                    <a:alpha val="70000"/>
                  </a:srgbClr>
                </a:solidFill>
                <a:ln w="635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88" name="Google Shape;80;p3"/>
                <p:cNvSpPr/>
                <p:nvPr>
                  <p:custDataLst>
                    <p:tags r:id="rId16"/>
                  </p:custDataLst>
                </p:nvPr>
              </p:nvSpPr>
              <p:spPr>
                <a:xfrm>
                  <a:off x="15000" y="3674"/>
                  <a:ext cx="756" cy="756"/>
                </a:xfrm>
                <a:prstGeom prst="ellipse">
                  <a:avLst/>
                </a:prstGeom>
                <a:solidFill>
                  <a:srgbClr val="11249F"/>
                </a:solidFill>
                <a:ln w="63500" cap="flat" cmpd="dbl">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96" name="Google Shape;88;p3"/>
                <p:cNvSpPr txBox="1"/>
                <p:nvPr>
                  <p:custDataLst>
                    <p:tags r:id="rId17"/>
                  </p:custDataLst>
                </p:nvPr>
              </p:nvSpPr>
              <p:spPr>
                <a:xfrm>
                  <a:off x="15868" y="3682"/>
                  <a:ext cx="2904" cy="620"/>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FFFFFF"/>
                    </a:buClr>
                    <a:buSzPts val="2000"/>
                    <a:buFont typeface="Levenim MT" panose="02010502060101010101" charset="0"/>
                    <a:buNone/>
                  </a:pPr>
                  <a:r>
                    <a:rPr lang="en-US" b="1" dirty="0" err="1">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蘇州廠</a:t>
                  </a:r>
                  <a:r>
                    <a:rPr lang="en-US" b="1" i="0" u="none" strike="noStrike" cap="none"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 </a:t>
                  </a:r>
                </a:p>
              </p:txBody>
            </p:sp>
            <p:sp>
              <p:nvSpPr>
                <p:cNvPr id="97" name="Google Shape;89;p3"/>
                <p:cNvSpPr txBox="1"/>
                <p:nvPr>
                  <p:custDataLst>
                    <p:tags r:id="rId18"/>
                  </p:custDataLst>
                </p:nvPr>
              </p:nvSpPr>
              <p:spPr>
                <a:xfrm>
                  <a:off x="15883" y="4127"/>
                  <a:ext cx="3699" cy="344"/>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5E5E5E"/>
                    </a:buClr>
                    <a:buSzPts val="1500"/>
                    <a:buFont typeface="Levenim MT" panose="02010502060101010101" charset="0"/>
                    <a:buNone/>
                  </a:pPr>
                  <a:r>
                    <a:rPr lang="en-US" sz="1200" b="0" i="0" u="none" strike="noStrike" cap="none" dirty="0">
                      <a:solidFill>
                        <a:schemeClr val="bg1"/>
                      </a:solidFill>
                      <a:latin typeface="Arial" panose="020B0604020202020204" pitchFamily="34" charset="0"/>
                      <a:ea typeface="Levenim MT" panose="02010502060101010101" charset="0"/>
                      <a:cs typeface="Arial" panose="020B0604020202020204" pitchFamily="34" charset="0"/>
                      <a:sym typeface="Levenim MT" panose="02010502060101010101" charset="0"/>
                    </a:rPr>
                    <a:t>Established in 2004</a:t>
                  </a:r>
                </a:p>
              </p:txBody>
            </p:sp>
          </p:grpSp>
          <p:pic>
            <p:nvPicPr>
              <p:cNvPr id="213" name="图片 212" descr="32303230323037303b32303230393639393b5de55382"/>
              <p:cNvPicPr>
                <a:picLocks noChangeAspect="1"/>
              </p:cNvPicPr>
              <p:nvPr>
                <p:custDataLst>
                  <p:tags r:id="rId14"/>
                </p:custDataLst>
              </p:nvPr>
            </p:nvPicPr>
            <p:blipFill>
              <a:blip r:embed="rId44">
                <a:extLst>
                  <a:ext uri="{96DAC541-7B7A-43D3-8B79-37D633B846F1}">
                    <asvg:svgBlip xmlns="" xmlns:asvg="http://schemas.microsoft.com/office/drawing/2016/SVG/main" r:embed="rId45"/>
                  </a:ext>
                </a:extLst>
              </a:blip>
              <a:stretch>
                <a:fillRect/>
              </a:stretch>
            </p:blipFill>
            <p:spPr>
              <a:xfrm>
                <a:off x="10522" y="4674"/>
                <a:ext cx="509" cy="509"/>
              </a:xfrm>
              <a:prstGeom prst="rect">
                <a:avLst/>
              </a:prstGeom>
            </p:spPr>
          </p:pic>
        </p:grpSp>
        <p:grpSp>
          <p:nvGrpSpPr>
            <p:cNvPr id="222" name="组合 221"/>
            <p:cNvGrpSpPr/>
            <p:nvPr/>
          </p:nvGrpSpPr>
          <p:grpSpPr>
            <a:xfrm>
              <a:off x="14657" y="6234"/>
              <a:ext cx="4514" cy="914"/>
              <a:chOff x="14941" y="6053"/>
              <a:chExt cx="4514" cy="914"/>
            </a:xfrm>
          </p:grpSpPr>
          <p:grpSp>
            <p:nvGrpSpPr>
              <p:cNvPr id="208" name="组合 207"/>
              <p:cNvGrpSpPr/>
              <p:nvPr/>
            </p:nvGrpSpPr>
            <p:grpSpPr>
              <a:xfrm>
                <a:off x="14941" y="6053"/>
                <a:ext cx="4514" cy="914"/>
                <a:chOff x="19638" y="6736"/>
                <a:chExt cx="4514" cy="914"/>
              </a:xfrm>
            </p:grpSpPr>
            <p:sp>
              <p:nvSpPr>
                <p:cNvPr id="81" name="Google Shape;73;p3"/>
                <p:cNvSpPr/>
                <p:nvPr>
                  <p:custDataLst>
                    <p:tags r:id="rId10"/>
                  </p:custDataLst>
                </p:nvPr>
              </p:nvSpPr>
              <p:spPr>
                <a:xfrm>
                  <a:off x="19638" y="6736"/>
                  <a:ext cx="3881" cy="914"/>
                </a:xfrm>
                <a:prstGeom prst="roundRect">
                  <a:avLst>
                    <a:gd name="adj" fmla="val 50000"/>
                  </a:avLst>
                </a:prstGeom>
                <a:solidFill>
                  <a:srgbClr val="11249F">
                    <a:alpha val="70000"/>
                  </a:srgbClr>
                </a:solidFill>
                <a:ln w="635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dirty="0">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83" name="Google Shape;75;p3"/>
                <p:cNvSpPr txBox="1"/>
                <p:nvPr>
                  <p:custDataLst>
                    <p:tags r:id="rId11"/>
                  </p:custDataLst>
                </p:nvPr>
              </p:nvSpPr>
              <p:spPr>
                <a:xfrm>
                  <a:off x="20423" y="6754"/>
                  <a:ext cx="2753" cy="620"/>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FFFFFF"/>
                    </a:buClr>
                    <a:buSzPts val="2000"/>
                    <a:buFont typeface="Levenim MT" panose="02010502060101010101" charset="0"/>
                    <a:buNone/>
                  </a:pPr>
                  <a:r>
                    <a:rPr lang="en-US" b="1" i="0" u="none" strike="noStrike" cap="none"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 </a:t>
                  </a:r>
                  <a:r>
                    <a:rPr lang="en-US" b="1" i="0" u="none" strike="noStrike" cap="none" dirty="0" err="1">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rPr>
                    <a:t>台北總公司</a:t>
                  </a:r>
                  <a:endParaRPr lang="en-US" b="1" i="0" u="none" strike="noStrike" cap="none" dirty="0">
                    <a:solidFill>
                      <a:srgbClr val="FFFFFF"/>
                    </a:solidFill>
                    <a:latin typeface="Arial" panose="020B0604020202020204" pitchFamily="34" charset="0"/>
                    <a:ea typeface="Levenim MT" panose="02010502060101010101" charset="0"/>
                    <a:cs typeface="Arial" panose="020B0604020202020204" pitchFamily="34" charset="0"/>
                    <a:sym typeface="Levenim MT" panose="02010502060101010101" charset="0"/>
                  </a:endParaRPr>
                </a:p>
              </p:txBody>
            </p:sp>
            <p:sp>
              <p:nvSpPr>
                <p:cNvPr id="91" name="Google Shape;83;p3"/>
                <p:cNvSpPr/>
                <p:nvPr>
                  <p:custDataLst>
                    <p:tags r:id="rId12"/>
                  </p:custDataLst>
                </p:nvPr>
              </p:nvSpPr>
              <p:spPr>
                <a:xfrm>
                  <a:off x="19724" y="6815"/>
                  <a:ext cx="756" cy="756"/>
                </a:xfrm>
                <a:prstGeom prst="ellipse">
                  <a:avLst/>
                </a:prstGeom>
                <a:solidFill>
                  <a:srgbClr val="11249F"/>
                </a:solidFill>
                <a:ln w="63500" cap="flat" cmpd="dbl">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endParaRPr sz="2000" b="1" i="0" u="none" strike="noStrike" cap="none">
                    <a:solidFill>
                      <a:srgbClr val="000000"/>
                    </a:solidFill>
                    <a:latin typeface="Levenim MT" panose="02010502060101010101" charset="0"/>
                    <a:ea typeface="Levenim MT" panose="02010502060101010101" charset="0"/>
                    <a:cs typeface="Levenim MT" panose="02010502060101010101" charset="0"/>
                    <a:sym typeface="Levenim MT" panose="02010502060101010101" charset="0"/>
                  </a:endParaRPr>
                </a:p>
              </p:txBody>
            </p:sp>
            <p:sp>
              <p:nvSpPr>
                <p:cNvPr id="98" name="Google Shape;90;p3"/>
                <p:cNvSpPr txBox="1"/>
                <p:nvPr>
                  <p:custDataLst>
                    <p:tags r:id="rId13"/>
                  </p:custDataLst>
                </p:nvPr>
              </p:nvSpPr>
              <p:spPr>
                <a:xfrm>
                  <a:off x="20613" y="7229"/>
                  <a:ext cx="3539" cy="344"/>
                </a:xfrm>
                <a:prstGeom prst="rect">
                  <a:avLst/>
                </a:prstGeom>
                <a:noFill/>
                <a:ln>
                  <a:noFill/>
                </a:ln>
              </p:spPr>
              <p:txBody>
                <a:bodyPr spcFirstLastPara="1" wrap="square" lIns="33850" tIns="33850" rIns="33850" bIns="33850" anchor="ctr" anchorCtr="0">
                  <a:spAutoFit/>
                </a:bodyPr>
                <a:lstStyle/>
                <a:p>
                  <a:pPr marL="0" marR="0" lvl="0" indent="0" algn="l" rtl="0">
                    <a:lnSpc>
                      <a:spcPct val="100000"/>
                    </a:lnSpc>
                    <a:spcBef>
                      <a:spcPts val="0"/>
                    </a:spcBef>
                    <a:spcAft>
                      <a:spcPts val="0"/>
                    </a:spcAft>
                    <a:buClr>
                      <a:srgbClr val="5E5E5E"/>
                    </a:buClr>
                    <a:buSzPts val="1500"/>
                    <a:buFont typeface="Levenim MT" panose="02010502060101010101" charset="0"/>
                    <a:buNone/>
                  </a:pPr>
                  <a:r>
                    <a:rPr lang="en-US" sz="1200" b="0" i="0" u="none" strike="noStrike" cap="none" dirty="0">
                      <a:solidFill>
                        <a:schemeClr val="bg1"/>
                      </a:solidFill>
                      <a:latin typeface="Arial" panose="020B0604020202020204" pitchFamily="34" charset="0"/>
                      <a:ea typeface="Levenim MT" panose="02010502060101010101" charset="0"/>
                      <a:cs typeface="Arial" panose="020B0604020202020204" pitchFamily="34" charset="0"/>
                      <a:sym typeface="Levenim MT" panose="02010502060101010101" charset="0"/>
                    </a:rPr>
                    <a:t>Established in 1977</a:t>
                  </a:r>
                </a:p>
              </p:txBody>
            </p:sp>
          </p:grpSp>
          <p:pic>
            <p:nvPicPr>
              <p:cNvPr id="216" name="图片 215" descr="343435333335353b333733323339383b5927697c"/>
              <p:cNvPicPr>
                <a:picLocks noChangeAspect="1"/>
              </p:cNvPicPr>
              <p:nvPr/>
            </p:nvPicPr>
            <p:blipFill>
              <a:blip r:embed="rId46">
                <a:extLst>
                  <a:ext uri="{96DAC541-7B7A-43D3-8B79-37D633B846F1}">
                    <asvg:svgBlip xmlns="" xmlns:asvg="http://schemas.microsoft.com/office/drawing/2016/SVG/main" r:embed="rId47"/>
                  </a:ext>
                </a:extLst>
              </a:blip>
              <a:stretch>
                <a:fillRect/>
              </a:stretch>
            </p:blipFill>
            <p:spPr>
              <a:xfrm>
                <a:off x="15178" y="6282"/>
                <a:ext cx="454" cy="454"/>
              </a:xfrm>
              <a:prstGeom prst="rect">
                <a:avLst/>
              </a:prstGeom>
            </p:spPr>
          </p:pic>
        </p:grpSp>
        <p:sp>
          <p:nvSpPr>
            <p:cNvPr id="265" name="椭圆 264"/>
            <p:cNvSpPr/>
            <p:nvPr/>
          </p:nvSpPr>
          <p:spPr>
            <a:xfrm>
              <a:off x="13761" y="6548"/>
              <a:ext cx="315" cy="315"/>
            </a:xfrm>
            <a:prstGeom prst="ellipse">
              <a:avLst/>
            </a:prstGeom>
            <a:solidFill>
              <a:srgbClr val="11249F"/>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Levenim MT" panose="02010502060101010101" charset="0"/>
              </a:endParaRPr>
            </a:p>
          </p:txBody>
        </p:sp>
        <p:cxnSp>
          <p:nvCxnSpPr>
            <p:cNvPr id="266" name="直接连接符 265"/>
            <p:cNvCxnSpPr>
              <a:stCxn id="265" idx="6"/>
              <a:endCxn id="91" idx="2"/>
            </p:cNvCxnSpPr>
            <p:nvPr/>
          </p:nvCxnSpPr>
          <p:spPr>
            <a:xfrm flipV="1">
              <a:off x="14076" y="6691"/>
              <a:ext cx="667" cy="15"/>
            </a:xfrm>
            <a:prstGeom prst="line">
              <a:avLst/>
            </a:prstGeom>
            <a:ln w="38100">
              <a:solidFill>
                <a:srgbClr val="11249F"/>
              </a:solidFill>
            </a:ln>
          </p:spPr>
          <p:style>
            <a:lnRef idx="1">
              <a:schemeClr val="accent1"/>
            </a:lnRef>
            <a:fillRef idx="0">
              <a:schemeClr val="accent1"/>
            </a:fillRef>
            <a:effectRef idx="0">
              <a:schemeClr val="accent1"/>
            </a:effectRef>
            <a:fontRef idx="minor">
              <a:schemeClr val="tx1"/>
            </a:fontRef>
          </p:style>
        </p:cxnSp>
        <p:sp>
          <p:nvSpPr>
            <p:cNvPr id="267" name="椭圆 266"/>
            <p:cNvSpPr/>
            <p:nvPr>
              <p:custDataLst>
                <p:tags r:id="rId2"/>
              </p:custDataLst>
            </p:nvPr>
          </p:nvSpPr>
          <p:spPr>
            <a:xfrm>
              <a:off x="9466" y="5154"/>
              <a:ext cx="315" cy="315"/>
            </a:xfrm>
            <a:prstGeom prst="ellipse">
              <a:avLst/>
            </a:prstGeom>
            <a:solidFill>
              <a:srgbClr val="11249F"/>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Levenim MT" panose="02010502060101010101" charset="0"/>
              </a:endParaRPr>
            </a:p>
          </p:txBody>
        </p:sp>
        <p:cxnSp>
          <p:nvCxnSpPr>
            <p:cNvPr id="268" name="直接连接符 267"/>
            <p:cNvCxnSpPr>
              <a:stCxn id="267" idx="6"/>
              <a:endCxn id="88" idx="2"/>
            </p:cNvCxnSpPr>
            <p:nvPr>
              <p:custDataLst>
                <p:tags r:id="rId3"/>
              </p:custDataLst>
            </p:nvPr>
          </p:nvCxnSpPr>
          <p:spPr>
            <a:xfrm>
              <a:off x="9781" y="5312"/>
              <a:ext cx="734" cy="6"/>
            </a:xfrm>
            <a:prstGeom prst="line">
              <a:avLst/>
            </a:prstGeom>
            <a:ln w="38100">
              <a:solidFill>
                <a:srgbClr val="11249F"/>
              </a:solidFill>
            </a:ln>
          </p:spPr>
          <p:style>
            <a:lnRef idx="1">
              <a:schemeClr val="accent1"/>
            </a:lnRef>
            <a:fillRef idx="0">
              <a:schemeClr val="accent1"/>
            </a:fillRef>
            <a:effectRef idx="0">
              <a:schemeClr val="accent1"/>
            </a:effectRef>
            <a:fontRef idx="minor">
              <a:schemeClr val="tx1"/>
            </a:fontRef>
          </p:style>
        </p:cxnSp>
        <p:sp>
          <p:nvSpPr>
            <p:cNvPr id="269" name="椭圆 268"/>
            <p:cNvSpPr/>
            <p:nvPr>
              <p:custDataLst>
                <p:tags r:id="rId4"/>
              </p:custDataLst>
            </p:nvPr>
          </p:nvSpPr>
          <p:spPr>
            <a:xfrm>
              <a:off x="9321" y="7461"/>
              <a:ext cx="315" cy="315"/>
            </a:xfrm>
            <a:prstGeom prst="ellipse">
              <a:avLst/>
            </a:prstGeom>
            <a:solidFill>
              <a:srgbClr val="11249F"/>
            </a:solidFill>
            <a:ln w="63500" cmpd="dbl">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Levenim MT" panose="02010502060101010101" charset="0"/>
              </a:endParaRPr>
            </a:p>
          </p:txBody>
        </p:sp>
        <p:cxnSp>
          <p:nvCxnSpPr>
            <p:cNvPr id="270" name="直接连接符 269"/>
            <p:cNvCxnSpPr>
              <a:stCxn id="269" idx="4"/>
              <a:endCxn id="105" idx="0"/>
            </p:cNvCxnSpPr>
            <p:nvPr>
              <p:custDataLst>
                <p:tags r:id="rId5"/>
              </p:custDataLst>
            </p:nvPr>
          </p:nvCxnSpPr>
          <p:spPr>
            <a:xfrm>
              <a:off x="9479" y="7776"/>
              <a:ext cx="7" cy="639"/>
            </a:xfrm>
            <a:prstGeom prst="line">
              <a:avLst/>
            </a:prstGeom>
            <a:ln w="38100">
              <a:solidFill>
                <a:srgbClr val="11249F"/>
              </a:solidFill>
            </a:ln>
          </p:spPr>
          <p:style>
            <a:lnRef idx="1">
              <a:schemeClr val="accent1"/>
            </a:lnRef>
            <a:fillRef idx="0">
              <a:schemeClr val="accent1"/>
            </a:fillRef>
            <a:effectRef idx="0">
              <a:schemeClr val="accent1"/>
            </a:effectRef>
            <a:fontRef idx="minor">
              <a:schemeClr val="tx1"/>
            </a:fontRef>
          </p:style>
        </p:cxnSp>
        <p:sp>
          <p:nvSpPr>
            <p:cNvPr id="271" name="椭圆 270"/>
            <p:cNvSpPr/>
            <p:nvPr>
              <p:custDataLst>
                <p:tags r:id="rId6"/>
              </p:custDataLst>
            </p:nvPr>
          </p:nvSpPr>
          <p:spPr>
            <a:xfrm>
              <a:off x="6826" y="9503"/>
              <a:ext cx="315" cy="315"/>
            </a:xfrm>
            <a:prstGeom prst="ellipse">
              <a:avLst/>
            </a:prstGeom>
            <a:solidFill>
              <a:srgbClr val="11249F"/>
            </a:solidFill>
            <a:ln w="63500" cmpd="dbl">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Levenim MT" panose="02010502060101010101" charset="0"/>
              </a:endParaRPr>
            </a:p>
          </p:txBody>
        </p:sp>
        <p:cxnSp>
          <p:nvCxnSpPr>
            <p:cNvPr id="272" name="直接连接符 271"/>
            <p:cNvCxnSpPr>
              <a:stCxn id="271" idx="4"/>
              <a:endCxn id="94" idx="0"/>
            </p:cNvCxnSpPr>
            <p:nvPr>
              <p:custDataLst>
                <p:tags r:id="rId7"/>
              </p:custDataLst>
            </p:nvPr>
          </p:nvCxnSpPr>
          <p:spPr>
            <a:xfrm>
              <a:off x="6984" y="9818"/>
              <a:ext cx="3" cy="737"/>
            </a:xfrm>
            <a:prstGeom prst="line">
              <a:avLst/>
            </a:prstGeom>
            <a:ln w="38100">
              <a:solidFill>
                <a:srgbClr val="11249F"/>
              </a:solidFill>
            </a:ln>
          </p:spPr>
          <p:style>
            <a:lnRef idx="1">
              <a:schemeClr val="accent1"/>
            </a:lnRef>
            <a:fillRef idx="0">
              <a:schemeClr val="accent1"/>
            </a:fillRef>
            <a:effectRef idx="0">
              <a:schemeClr val="accent1"/>
            </a:effectRef>
            <a:fontRef idx="minor">
              <a:schemeClr val="tx1"/>
            </a:fontRef>
          </p:style>
        </p:cxnSp>
        <p:sp>
          <p:nvSpPr>
            <p:cNvPr id="273" name="椭圆 272"/>
            <p:cNvSpPr/>
            <p:nvPr>
              <p:custDataLst>
                <p:tags r:id="rId8"/>
              </p:custDataLst>
            </p:nvPr>
          </p:nvSpPr>
          <p:spPr>
            <a:xfrm>
              <a:off x="7453" y="7382"/>
              <a:ext cx="315" cy="315"/>
            </a:xfrm>
            <a:prstGeom prst="ellipse">
              <a:avLst/>
            </a:prstGeom>
            <a:solidFill>
              <a:srgbClr val="11249F"/>
            </a:solidFill>
            <a:ln w="63500" cmpd="dbl">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Levenim MT" panose="02010502060101010101" charset="0"/>
              </a:endParaRPr>
            </a:p>
          </p:txBody>
        </p:sp>
        <p:sp>
          <p:nvSpPr>
            <p:cNvPr id="282" name="椭圆 281"/>
            <p:cNvSpPr/>
            <p:nvPr>
              <p:custDataLst>
                <p:tags r:id="rId9"/>
              </p:custDataLst>
            </p:nvPr>
          </p:nvSpPr>
          <p:spPr>
            <a:xfrm>
              <a:off x="7768" y="5837"/>
              <a:ext cx="315" cy="315"/>
            </a:xfrm>
            <a:prstGeom prst="ellipse">
              <a:avLst/>
            </a:prstGeom>
            <a:solidFill>
              <a:srgbClr val="11249F"/>
            </a:solidFill>
            <a:ln w="63500" cmpd="dbl">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Levenim MT" panose="02010502060101010101" charset="0"/>
              </a:endParaRPr>
            </a:p>
          </p:txBody>
        </p:sp>
        <p:cxnSp>
          <p:nvCxnSpPr>
            <p:cNvPr id="285" name="肘形连接符 284"/>
            <p:cNvCxnSpPr>
              <a:stCxn id="188" idx="4"/>
              <a:endCxn id="273" idx="2"/>
            </p:cNvCxnSpPr>
            <p:nvPr/>
          </p:nvCxnSpPr>
          <p:spPr>
            <a:xfrm rot="5400000" flipV="1">
              <a:off x="4869" y="4955"/>
              <a:ext cx="553" cy="4615"/>
            </a:xfrm>
            <a:prstGeom prst="bentConnector2">
              <a:avLst/>
            </a:prstGeom>
            <a:ln w="38100">
              <a:solidFill>
                <a:srgbClr val="11249F"/>
              </a:solidFill>
            </a:ln>
          </p:spPr>
          <p:style>
            <a:lnRef idx="1">
              <a:schemeClr val="accent1"/>
            </a:lnRef>
            <a:fillRef idx="0">
              <a:schemeClr val="accent1"/>
            </a:fillRef>
            <a:effectRef idx="0">
              <a:schemeClr val="accent1"/>
            </a:effectRef>
            <a:fontRef idx="minor">
              <a:schemeClr val="tx1"/>
            </a:fontRef>
          </p:style>
        </p:cxnSp>
        <p:cxnSp>
          <p:nvCxnSpPr>
            <p:cNvPr id="286" name="肘形连接符 285"/>
            <p:cNvCxnSpPr>
              <a:stCxn id="198" idx="4"/>
              <a:endCxn id="282" idx="2"/>
            </p:cNvCxnSpPr>
            <p:nvPr/>
          </p:nvCxnSpPr>
          <p:spPr>
            <a:xfrm rot="5400000" flipV="1">
              <a:off x="5713" y="3939"/>
              <a:ext cx="659" cy="3452"/>
            </a:xfrm>
            <a:prstGeom prst="bentConnector2">
              <a:avLst/>
            </a:prstGeom>
            <a:ln w="38100">
              <a:solidFill>
                <a:srgbClr val="11249F"/>
              </a:solidFill>
            </a:ln>
          </p:spPr>
          <p:style>
            <a:lnRef idx="1">
              <a:schemeClr val="accent1"/>
            </a:lnRef>
            <a:fillRef idx="0">
              <a:schemeClr val="accent1"/>
            </a:fillRef>
            <a:effectRef idx="0">
              <a:schemeClr val="accent1"/>
            </a:effectRef>
            <a:fontRef idx="minor">
              <a:schemeClr val="tx1"/>
            </a:fontRef>
          </p:style>
        </p:cxnSp>
      </p:grpSp>
      <p:sp>
        <p:nvSpPr>
          <p:cNvPr id="4" name="Google Shape;141;p4">
            <a:extLst>
              <a:ext uri="{FF2B5EF4-FFF2-40B4-BE49-F238E27FC236}">
                <a16:creationId xmlns:a16="http://schemas.microsoft.com/office/drawing/2014/main" id="{B32CA70B-9A9F-D6FE-6AA5-29FFB27083AD}"/>
              </a:ext>
            </a:extLst>
          </p:cNvPr>
          <p:cNvSpPr txBox="1"/>
          <p:nvPr/>
        </p:nvSpPr>
        <p:spPr>
          <a:xfrm>
            <a:off x="1899504" y="5070829"/>
            <a:ext cx="2101002" cy="1018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49" tIns="33849" rIns="33849" bIns="33849" anchor="ctr">
            <a:spAutoFit/>
          </a:bodyPr>
          <a:lstStyle/>
          <a:p>
            <a:pPr defTabSz="914400">
              <a:defRPr sz="1200" b="1">
                <a:solidFill>
                  <a:srgbClr val="000000"/>
                </a:solidFill>
                <a:latin typeface="+mn-lt"/>
                <a:ea typeface="+mn-ea"/>
                <a:cs typeface="+mn-cs"/>
                <a:sym typeface="Helvetica Neue"/>
              </a:defRPr>
            </a:pPr>
            <a:r>
              <a:rPr dirty="0"/>
              <a:t>Engineer: </a:t>
            </a:r>
            <a:r>
              <a:rPr b="0" dirty="0">
                <a:latin typeface="Helvetica Neue Light"/>
                <a:ea typeface="Helvetica Neue Light"/>
                <a:cs typeface="Helvetica Neue Light"/>
                <a:sym typeface="Helvetica Neue Light"/>
              </a:rPr>
              <a:t>10</a:t>
            </a:r>
          </a:p>
          <a:p>
            <a:pPr defTabSz="914400">
              <a:defRPr sz="1200" b="1">
                <a:solidFill>
                  <a:srgbClr val="000000"/>
                </a:solidFill>
                <a:latin typeface="+mn-lt"/>
                <a:ea typeface="+mn-ea"/>
                <a:cs typeface="+mn-cs"/>
                <a:sym typeface="Helvetica Neue"/>
              </a:defRPr>
            </a:pPr>
            <a:r>
              <a:rPr dirty="0"/>
              <a:t>Employee: </a:t>
            </a:r>
            <a:r>
              <a:rPr b="0" dirty="0">
                <a:latin typeface="Helvetica Neue Light"/>
                <a:ea typeface="Helvetica Neue Light"/>
                <a:cs typeface="Helvetica Neue Light"/>
                <a:sym typeface="Helvetica Neue Light"/>
              </a:rPr>
              <a:t>300</a:t>
            </a:r>
          </a:p>
          <a:p>
            <a:pPr defTabSz="914400">
              <a:defRPr sz="1200" b="1">
                <a:solidFill>
                  <a:srgbClr val="000000"/>
                </a:solidFill>
                <a:latin typeface="+mn-lt"/>
                <a:ea typeface="+mn-ea"/>
                <a:cs typeface="+mn-cs"/>
                <a:sym typeface="Helvetica Neue"/>
              </a:defRPr>
            </a:pPr>
            <a:r>
              <a:rPr dirty="0"/>
              <a:t>Land: </a:t>
            </a:r>
            <a:r>
              <a:rPr b="0" dirty="0">
                <a:latin typeface="Helvetica Neue Light"/>
                <a:ea typeface="Helvetica Neue Light"/>
                <a:cs typeface="Helvetica Neue Light"/>
                <a:sym typeface="Helvetica Neue Light"/>
              </a:rPr>
              <a:t>5,800 m</a:t>
            </a:r>
            <a:r>
              <a:rPr b="0" baseline="30000" dirty="0">
                <a:latin typeface="Helvetica Neue Light"/>
                <a:ea typeface="Helvetica Neue Light"/>
                <a:cs typeface="Helvetica Neue Light"/>
                <a:sym typeface="Helvetica Neue Light"/>
              </a:rPr>
              <a:t>2</a:t>
            </a:r>
          </a:p>
          <a:p>
            <a:pPr defTabSz="914400">
              <a:defRPr sz="1200" b="1">
                <a:solidFill>
                  <a:srgbClr val="000000"/>
                </a:solidFill>
                <a:latin typeface="+mn-lt"/>
                <a:ea typeface="+mn-ea"/>
                <a:cs typeface="+mn-cs"/>
                <a:sym typeface="Helvetica Neue"/>
              </a:defRPr>
            </a:pPr>
            <a:r>
              <a:rPr dirty="0"/>
              <a:t>Facility: </a:t>
            </a:r>
            <a:r>
              <a:rPr b="0" dirty="0">
                <a:latin typeface="Helvetica Neue Light"/>
                <a:ea typeface="Helvetica Neue Light"/>
                <a:cs typeface="Helvetica Neue Light"/>
                <a:sym typeface="Helvetica Neue Light"/>
              </a:rPr>
              <a:t>6,000 m</a:t>
            </a:r>
            <a:r>
              <a:rPr b="0" baseline="30000" dirty="0">
                <a:latin typeface="Helvetica Neue Light"/>
                <a:ea typeface="Helvetica Neue Light"/>
                <a:cs typeface="Helvetica Neue Light"/>
                <a:sym typeface="Helvetica Neue Light"/>
              </a:rPr>
              <a:t>2</a:t>
            </a:r>
          </a:p>
          <a:p>
            <a:pPr defTabSz="914400">
              <a:defRPr sz="1200" b="1">
                <a:solidFill>
                  <a:srgbClr val="000000"/>
                </a:solidFill>
                <a:latin typeface="+mn-lt"/>
                <a:ea typeface="+mn-ea"/>
                <a:cs typeface="+mn-cs"/>
                <a:sym typeface="Helvetica Neue"/>
              </a:defRPr>
            </a:pPr>
            <a:r>
              <a:rPr dirty="0"/>
              <a:t>Buildings: </a:t>
            </a:r>
            <a:r>
              <a:rPr b="0" dirty="0">
                <a:latin typeface="Helvetica Neue Light"/>
                <a:ea typeface="Helvetica Neue Light"/>
                <a:cs typeface="Helvetica Neue Light"/>
                <a:sym typeface="Helvetica Neue Light"/>
              </a:rPr>
              <a:t>1</a:t>
            </a:r>
          </a:p>
        </p:txBody>
      </p:sp>
      <p:sp>
        <p:nvSpPr>
          <p:cNvPr id="5" name="Google Shape;143;p4">
            <a:extLst>
              <a:ext uri="{FF2B5EF4-FFF2-40B4-BE49-F238E27FC236}">
                <a16:creationId xmlns:a16="http://schemas.microsoft.com/office/drawing/2014/main" id="{0B620E9A-E2D2-5343-A306-983B3658726A}"/>
              </a:ext>
            </a:extLst>
          </p:cNvPr>
          <p:cNvSpPr txBox="1"/>
          <p:nvPr/>
        </p:nvSpPr>
        <p:spPr>
          <a:xfrm>
            <a:off x="5038224" y="7857078"/>
            <a:ext cx="2243670" cy="1018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49" tIns="33849" rIns="33849" bIns="33849" anchor="ctr">
            <a:spAutoFit/>
          </a:bodyPr>
          <a:lstStyle/>
          <a:p>
            <a:pPr defTabSz="914400">
              <a:defRPr sz="1200" b="1">
                <a:solidFill>
                  <a:srgbClr val="000000"/>
                </a:solidFill>
                <a:latin typeface="+mn-lt"/>
                <a:ea typeface="+mn-ea"/>
                <a:cs typeface="+mn-cs"/>
                <a:sym typeface="Helvetica Neue"/>
              </a:defRPr>
            </a:pPr>
            <a:r>
              <a:rPr dirty="0"/>
              <a:t>Engineer: </a:t>
            </a:r>
            <a:r>
              <a:rPr b="0" dirty="0">
                <a:latin typeface="Helvetica Neue Light"/>
                <a:ea typeface="Helvetica Neue Light"/>
                <a:cs typeface="Helvetica Neue Light"/>
                <a:sym typeface="Helvetica Neue Light"/>
              </a:rPr>
              <a:t>20</a:t>
            </a:r>
          </a:p>
          <a:p>
            <a:pPr defTabSz="914400">
              <a:defRPr sz="1200" b="1">
                <a:solidFill>
                  <a:srgbClr val="000000"/>
                </a:solidFill>
                <a:latin typeface="+mn-lt"/>
                <a:ea typeface="+mn-ea"/>
                <a:cs typeface="+mn-cs"/>
                <a:sym typeface="Helvetica Neue"/>
              </a:defRPr>
            </a:pPr>
            <a:r>
              <a:rPr dirty="0"/>
              <a:t>Employee: </a:t>
            </a:r>
            <a:r>
              <a:rPr b="0" dirty="0">
                <a:latin typeface="Helvetica Neue Light"/>
                <a:ea typeface="Helvetica Neue Light"/>
                <a:cs typeface="Helvetica Neue Light"/>
                <a:sym typeface="Helvetica Neue Light"/>
              </a:rPr>
              <a:t>900</a:t>
            </a:r>
          </a:p>
          <a:p>
            <a:pPr defTabSz="914400">
              <a:defRPr sz="1200" b="1">
                <a:solidFill>
                  <a:srgbClr val="000000"/>
                </a:solidFill>
                <a:latin typeface="+mn-lt"/>
                <a:ea typeface="+mn-ea"/>
                <a:cs typeface="+mn-cs"/>
                <a:sym typeface="Helvetica Neue"/>
              </a:defRPr>
            </a:pPr>
            <a:r>
              <a:rPr dirty="0"/>
              <a:t>Land: </a:t>
            </a:r>
            <a:r>
              <a:rPr b="0" dirty="0">
                <a:latin typeface="Helvetica Neue Light"/>
                <a:ea typeface="Helvetica Neue Light"/>
                <a:cs typeface="Helvetica Neue Light"/>
                <a:sym typeface="Helvetica Neue Light"/>
              </a:rPr>
              <a:t>57,800 m</a:t>
            </a:r>
            <a:r>
              <a:rPr b="0" baseline="30000" dirty="0">
                <a:latin typeface="Helvetica Neue Light"/>
                <a:ea typeface="Helvetica Neue Light"/>
                <a:cs typeface="Helvetica Neue Light"/>
                <a:sym typeface="Helvetica Neue Light"/>
              </a:rPr>
              <a:t>2</a:t>
            </a:r>
          </a:p>
          <a:p>
            <a:pPr defTabSz="914400">
              <a:defRPr sz="1200" b="1">
                <a:solidFill>
                  <a:srgbClr val="000000"/>
                </a:solidFill>
                <a:latin typeface="+mn-lt"/>
                <a:ea typeface="+mn-ea"/>
                <a:cs typeface="+mn-cs"/>
                <a:sym typeface="Helvetica Neue"/>
              </a:defRPr>
            </a:pPr>
            <a:r>
              <a:rPr dirty="0"/>
              <a:t>Facility: </a:t>
            </a:r>
            <a:r>
              <a:rPr b="0" dirty="0">
                <a:latin typeface="Helvetica Neue Light"/>
                <a:ea typeface="Helvetica Neue Light"/>
                <a:cs typeface="Helvetica Neue Light"/>
                <a:sym typeface="Helvetica Neue Light"/>
              </a:rPr>
              <a:t>13,800 m</a:t>
            </a:r>
            <a:r>
              <a:rPr b="0" baseline="30000" dirty="0">
                <a:latin typeface="Helvetica Neue Light"/>
                <a:ea typeface="Helvetica Neue Light"/>
                <a:cs typeface="Helvetica Neue Light"/>
                <a:sym typeface="Helvetica Neue Light"/>
              </a:rPr>
              <a:t>2</a:t>
            </a:r>
          </a:p>
          <a:p>
            <a:pPr defTabSz="914400">
              <a:defRPr sz="1200" b="1">
                <a:solidFill>
                  <a:srgbClr val="000000"/>
                </a:solidFill>
                <a:latin typeface="+mn-lt"/>
                <a:ea typeface="+mn-ea"/>
                <a:cs typeface="+mn-cs"/>
                <a:sym typeface="Helvetica Neue"/>
              </a:defRPr>
            </a:pPr>
            <a:r>
              <a:rPr dirty="0"/>
              <a:t>Buildings: </a:t>
            </a:r>
            <a:r>
              <a:rPr b="0" dirty="0">
                <a:latin typeface="Helvetica Neue Light"/>
                <a:ea typeface="Helvetica Neue Light"/>
                <a:cs typeface="Helvetica Neue Light"/>
                <a:sym typeface="Helvetica Neue Light"/>
              </a:rPr>
              <a:t>2</a:t>
            </a:r>
            <a:r>
              <a:rPr lang="zh-TW" altLang="en-US" b="0" dirty="0">
                <a:latin typeface="Helvetica Neue Light"/>
                <a:ea typeface="Helvetica Neue Light"/>
                <a:cs typeface="Helvetica Neue Light"/>
                <a:sym typeface="Helvetica Neue Light"/>
              </a:rPr>
              <a:t> </a:t>
            </a:r>
            <a:r>
              <a:rPr lang="en-US" altLang="zh-TW" b="0" dirty="0">
                <a:latin typeface="Helvetica Neue Light"/>
                <a:ea typeface="Helvetica Neue Light"/>
                <a:cs typeface="Helvetica Neue Light"/>
                <a:sym typeface="Helvetica Neue Light"/>
              </a:rPr>
              <a:t>+1(</a:t>
            </a:r>
            <a:r>
              <a:rPr lang="zh-TW" altLang="en-US" b="0" dirty="0">
                <a:latin typeface="Helvetica Neue Light"/>
                <a:ea typeface="Helvetica Neue Light"/>
                <a:cs typeface="Helvetica Neue Light"/>
                <a:sym typeface="Helvetica Neue Light"/>
              </a:rPr>
              <a:t>興建中</a:t>
            </a:r>
            <a:r>
              <a:rPr lang="en-US" altLang="zh-TW" b="0" dirty="0">
                <a:latin typeface="Helvetica Neue Light"/>
                <a:ea typeface="Helvetica Neue Light"/>
                <a:cs typeface="Helvetica Neue Light"/>
                <a:sym typeface="Helvetica Neue Light"/>
              </a:rPr>
              <a:t>)</a:t>
            </a:r>
            <a:endParaRPr b="0" dirty="0">
              <a:latin typeface="Helvetica Neue Light"/>
              <a:ea typeface="Helvetica Neue Light"/>
              <a:cs typeface="Helvetica Neue Light"/>
              <a:sym typeface="Helvetica Neue Light"/>
            </a:endParaRPr>
          </a:p>
        </p:txBody>
      </p:sp>
      <p:sp>
        <p:nvSpPr>
          <p:cNvPr id="6" name="Google Shape;140;p4">
            <a:extLst>
              <a:ext uri="{FF2B5EF4-FFF2-40B4-BE49-F238E27FC236}">
                <a16:creationId xmlns:a16="http://schemas.microsoft.com/office/drawing/2014/main" id="{9CE6B6FD-9D20-F46A-E93D-9C3E8BEE5729}"/>
              </a:ext>
            </a:extLst>
          </p:cNvPr>
          <p:cNvSpPr txBox="1"/>
          <p:nvPr/>
        </p:nvSpPr>
        <p:spPr>
          <a:xfrm>
            <a:off x="7019226" y="6234446"/>
            <a:ext cx="2243670" cy="10188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49" tIns="33849" rIns="33849" bIns="33849" anchor="ctr">
            <a:spAutoFit/>
          </a:bodyPr>
          <a:lstStyle/>
          <a:p>
            <a:pPr defTabSz="914400">
              <a:defRPr sz="1200" b="1">
                <a:solidFill>
                  <a:srgbClr val="000000"/>
                </a:solidFill>
                <a:latin typeface="+mn-lt"/>
                <a:ea typeface="+mn-ea"/>
                <a:cs typeface="+mn-cs"/>
                <a:sym typeface="Helvetica Neue"/>
              </a:defRPr>
            </a:pPr>
            <a:r>
              <a:rPr dirty="0"/>
              <a:t>Engineer: </a:t>
            </a:r>
            <a:r>
              <a:rPr b="0" dirty="0">
                <a:latin typeface="Helvetica Neue Light"/>
                <a:ea typeface="Helvetica Neue Light"/>
                <a:cs typeface="Helvetica Neue Light"/>
                <a:sym typeface="Helvetica Neue Light"/>
              </a:rPr>
              <a:t>110</a:t>
            </a:r>
          </a:p>
          <a:p>
            <a:pPr defTabSz="914400">
              <a:defRPr sz="1200" b="1">
                <a:solidFill>
                  <a:srgbClr val="000000"/>
                </a:solidFill>
                <a:latin typeface="+mn-lt"/>
                <a:ea typeface="+mn-ea"/>
                <a:cs typeface="+mn-cs"/>
                <a:sym typeface="Helvetica Neue"/>
              </a:defRPr>
            </a:pPr>
            <a:r>
              <a:rPr dirty="0"/>
              <a:t>Employee: </a:t>
            </a:r>
            <a:r>
              <a:rPr b="0" dirty="0">
                <a:latin typeface="Helvetica Neue Light"/>
                <a:ea typeface="Helvetica Neue Light"/>
                <a:cs typeface="Helvetica Neue Light"/>
                <a:sym typeface="Helvetica Neue Light"/>
              </a:rPr>
              <a:t>1,300</a:t>
            </a:r>
          </a:p>
          <a:p>
            <a:pPr defTabSz="914400">
              <a:defRPr sz="1200" b="1">
                <a:solidFill>
                  <a:srgbClr val="000000"/>
                </a:solidFill>
                <a:latin typeface="+mn-lt"/>
                <a:ea typeface="+mn-ea"/>
                <a:cs typeface="+mn-cs"/>
                <a:sym typeface="Helvetica Neue"/>
              </a:defRPr>
            </a:pPr>
            <a:r>
              <a:rPr dirty="0"/>
              <a:t>Land: </a:t>
            </a:r>
            <a:r>
              <a:rPr b="0" dirty="0">
                <a:latin typeface="Helvetica Neue Light"/>
                <a:ea typeface="Helvetica Neue Light"/>
                <a:cs typeface="Helvetica Neue Light"/>
                <a:sym typeface="Helvetica Neue Light"/>
              </a:rPr>
              <a:t>70,000 m</a:t>
            </a:r>
            <a:r>
              <a:rPr b="0" baseline="30000" dirty="0">
                <a:latin typeface="Helvetica Neue Light"/>
                <a:ea typeface="Helvetica Neue Light"/>
                <a:cs typeface="Helvetica Neue Light"/>
                <a:sym typeface="Helvetica Neue Light"/>
              </a:rPr>
              <a:t>2</a:t>
            </a:r>
          </a:p>
          <a:p>
            <a:pPr defTabSz="914400">
              <a:defRPr sz="1200" b="1">
                <a:solidFill>
                  <a:srgbClr val="000000"/>
                </a:solidFill>
                <a:latin typeface="+mn-lt"/>
                <a:ea typeface="+mn-ea"/>
                <a:cs typeface="+mn-cs"/>
                <a:sym typeface="Helvetica Neue"/>
              </a:defRPr>
            </a:pPr>
            <a:r>
              <a:rPr dirty="0"/>
              <a:t>Facility: </a:t>
            </a:r>
            <a:r>
              <a:rPr b="0" dirty="0">
                <a:latin typeface="Helvetica Neue Light"/>
                <a:ea typeface="Helvetica Neue Light"/>
                <a:cs typeface="Helvetica Neue Light"/>
                <a:sym typeface="Helvetica Neue Light"/>
              </a:rPr>
              <a:t>62,000 m</a:t>
            </a:r>
            <a:r>
              <a:rPr b="0" baseline="30000" dirty="0">
                <a:latin typeface="Helvetica Neue Light"/>
                <a:ea typeface="Helvetica Neue Light"/>
                <a:cs typeface="Helvetica Neue Light"/>
                <a:sym typeface="Helvetica Neue Light"/>
              </a:rPr>
              <a:t>2</a:t>
            </a:r>
          </a:p>
          <a:p>
            <a:pPr defTabSz="914400">
              <a:defRPr sz="1200" b="1">
                <a:solidFill>
                  <a:srgbClr val="000000"/>
                </a:solidFill>
                <a:latin typeface="+mn-lt"/>
                <a:ea typeface="+mn-ea"/>
                <a:cs typeface="+mn-cs"/>
                <a:sym typeface="Helvetica Neue"/>
              </a:defRPr>
            </a:pPr>
            <a:r>
              <a:rPr dirty="0"/>
              <a:t>Buildings: </a:t>
            </a:r>
            <a:r>
              <a:rPr b="0" dirty="0">
                <a:latin typeface="Helvetica Neue Light"/>
                <a:ea typeface="Helvetica Neue Light"/>
                <a:cs typeface="Helvetica Neue Light"/>
                <a:sym typeface="Helvetica Neue Light"/>
              </a:rPr>
              <a:t>3</a:t>
            </a:r>
          </a:p>
        </p:txBody>
      </p:sp>
      <p:sp>
        <p:nvSpPr>
          <p:cNvPr id="8" name="Google Shape;142;p4">
            <a:extLst>
              <a:ext uri="{FF2B5EF4-FFF2-40B4-BE49-F238E27FC236}">
                <a16:creationId xmlns:a16="http://schemas.microsoft.com/office/drawing/2014/main" id="{B8F308CB-2C38-5A7E-24FD-F1A63AFFFDB2}"/>
              </a:ext>
            </a:extLst>
          </p:cNvPr>
          <p:cNvSpPr txBox="1"/>
          <p:nvPr/>
        </p:nvSpPr>
        <p:spPr>
          <a:xfrm>
            <a:off x="7778271" y="3941289"/>
            <a:ext cx="2243670" cy="1018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49" tIns="33849" rIns="33849" bIns="33849" anchor="ctr">
            <a:spAutoFit/>
          </a:bodyPr>
          <a:lstStyle/>
          <a:p>
            <a:pPr defTabSz="914400">
              <a:defRPr sz="1200" b="1">
                <a:solidFill>
                  <a:srgbClr val="000000"/>
                </a:solidFill>
                <a:latin typeface="+mn-lt"/>
                <a:ea typeface="+mn-ea"/>
                <a:cs typeface="+mn-cs"/>
                <a:sym typeface="Helvetica Neue"/>
              </a:defRPr>
            </a:pPr>
            <a:r>
              <a:rPr dirty="0"/>
              <a:t>Engineer: </a:t>
            </a:r>
            <a:r>
              <a:rPr b="0" dirty="0">
                <a:latin typeface="Helvetica Neue Light"/>
                <a:ea typeface="Helvetica Neue Light"/>
                <a:cs typeface="Helvetica Neue Light"/>
                <a:sym typeface="Helvetica Neue Light"/>
              </a:rPr>
              <a:t>15</a:t>
            </a:r>
          </a:p>
          <a:p>
            <a:pPr defTabSz="914400">
              <a:defRPr sz="1200" b="1">
                <a:solidFill>
                  <a:srgbClr val="000000"/>
                </a:solidFill>
                <a:latin typeface="+mn-lt"/>
                <a:ea typeface="+mn-ea"/>
                <a:cs typeface="+mn-cs"/>
                <a:sym typeface="Helvetica Neue"/>
              </a:defRPr>
            </a:pPr>
            <a:r>
              <a:rPr dirty="0"/>
              <a:t>Employee: </a:t>
            </a:r>
            <a:r>
              <a:rPr b="0" dirty="0">
                <a:latin typeface="Helvetica Neue Light"/>
                <a:ea typeface="Helvetica Neue Light"/>
                <a:cs typeface="Helvetica Neue Light"/>
                <a:sym typeface="Helvetica Neue Light"/>
              </a:rPr>
              <a:t>300</a:t>
            </a:r>
          </a:p>
          <a:p>
            <a:pPr defTabSz="914400">
              <a:defRPr sz="1200" b="1">
                <a:solidFill>
                  <a:srgbClr val="000000"/>
                </a:solidFill>
                <a:latin typeface="+mn-lt"/>
                <a:ea typeface="+mn-ea"/>
                <a:cs typeface="+mn-cs"/>
                <a:sym typeface="Helvetica Neue"/>
              </a:defRPr>
            </a:pPr>
            <a:r>
              <a:rPr dirty="0"/>
              <a:t>Land: </a:t>
            </a:r>
            <a:r>
              <a:rPr b="0" dirty="0">
                <a:latin typeface="Helvetica Neue Light"/>
                <a:ea typeface="Helvetica Neue Light"/>
                <a:cs typeface="Helvetica Neue Light"/>
                <a:sym typeface="Helvetica Neue Light"/>
              </a:rPr>
              <a:t>6,000 m</a:t>
            </a:r>
            <a:r>
              <a:rPr b="0" baseline="30000" dirty="0">
                <a:latin typeface="Helvetica Neue Light"/>
                <a:ea typeface="Helvetica Neue Light"/>
                <a:cs typeface="Helvetica Neue Light"/>
                <a:sym typeface="Helvetica Neue Light"/>
              </a:rPr>
              <a:t>2</a:t>
            </a:r>
          </a:p>
          <a:p>
            <a:pPr defTabSz="914400">
              <a:defRPr sz="1200" b="1">
                <a:solidFill>
                  <a:srgbClr val="000000"/>
                </a:solidFill>
                <a:latin typeface="+mn-lt"/>
                <a:ea typeface="+mn-ea"/>
                <a:cs typeface="+mn-cs"/>
                <a:sym typeface="Helvetica Neue"/>
              </a:defRPr>
            </a:pPr>
            <a:r>
              <a:rPr dirty="0"/>
              <a:t>Facility: </a:t>
            </a:r>
            <a:r>
              <a:rPr b="0" dirty="0">
                <a:latin typeface="Helvetica Neue Light"/>
                <a:ea typeface="Helvetica Neue Light"/>
                <a:cs typeface="Helvetica Neue Light"/>
                <a:sym typeface="Helvetica Neue Light"/>
              </a:rPr>
              <a:t>12,000 m</a:t>
            </a:r>
            <a:r>
              <a:rPr b="0" baseline="30000" dirty="0">
                <a:latin typeface="Helvetica Neue Light"/>
                <a:ea typeface="Helvetica Neue Light"/>
                <a:cs typeface="Helvetica Neue Light"/>
                <a:sym typeface="Helvetica Neue Light"/>
              </a:rPr>
              <a:t>2</a:t>
            </a:r>
          </a:p>
          <a:p>
            <a:pPr defTabSz="914400">
              <a:defRPr sz="1200" b="1">
                <a:solidFill>
                  <a:srgbClr val="000000"/>
                </a:solidFill>
                <a:latin typeface="+mn-lt"/>
                <a:ea typeface="+mn-ea"/>
                <a:cs typeface="+mn-cs"/>
                <a:sym typeface="Helvetica Neue"/>
              </a:defRPr>
            </a:pPr>
            <a:r>
              <a:rPr dirty="0"/>
              <a:t>Buildings: </a:t>
            </a:r>
            <a:r>
              <a:rPr b="0" dirty="0">
                <a:latin typeface="Helvetica Neue Light"/>
                <a:ea typeface="Helvetica Neue Light"/>
                <a:cs typeface="Helvetica Neue Light"/>
                <a:sym typeface="Helvetica Neue Light"/>
              </a:rPr>
              <a:t>2</a:t>
            </a:r>
          </a:p>
        </p:txBody>
      </p:sp>
      <p:sp>
        <p:nvSpPr>
          <p:cNvPr id="9" name="矩形 1">
            <a:extLst>
              <a:ext uri="{FF2B5EF4-FFF2-40B4-BE49-F238E27FC236}">
                <a16:creationId xmlns:a16="http://schemas.microsoft.com/office/drawing/2014/main" id="{4F4E7CED-F38D-D837-12C6-7106A10F7C55}"/>
              </a:ext>
            </a:extLst>
          </p:cNvPr>
          <p:cNvSpPr txBox="1"/>
          <p:nvPr/>
        </p:nvSpPr>
        <p:spPr>
          <a:xfrm>
            <a:off x="10991937" y="4800077"/>
            <a:ext cx="2586419" cy="736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defRPr sz="1400" b="1">
                <a:solidFill>
                  <a:srgbClr val="000000"/>
                </a:solidFill>
                <a:latin typeface="+mn-lt"/>
                <a:ea typeface="+mn-ea"/>
                <a:cs typeface="+mn-cs"/>
                <a:sym typeface="Helvetica Neue"/>
              </a:defRPr>
            </a:pPr>
            <a:r>
              <a:rPr dirty="0"/>
              <a:t>Engineer: </a:t>
            </a:r>
            <a:r>
              <a:rPr b="0" dirty="0">
                <a:latin typeface="Helvetica Neue Light"/>
                <a:ea typeface="Helvetica Neue Light"/>
                <a:cs typeface="Helvetica Neue Light"/>
                <a:sym typeface="Helvetica Neue Light"/>
              </a:rPr>
              <a:t>15</a:t>
            </a:r>
          </a:p>
          <a:p>
            <a:pPr defTabSz="914400">
              <a:defRPr sz="1400" b="1">
                <a:solidFill>
                  <a:srgbClr val="000000"/>
                </a:solidFill>
                <a:latin typeface="+mn-lt"/>
                <a:ea typeface="+mn-ea"/>
                <a:cs typeface="+mn-cs"/>
                <a:sym typeface="Helvetica Neue"/>
              </a:defRPr>
            </a:pPr>
            <a:r>
              <a:rPr dirty="0"/>
              <a:t>Sales: </a:t>
            </a:r>
            <a:r>
              <a:rPr b="0" dirty="0">
                <a:latin typeface="Helvetica Neue Light"/>
                <a:ea typeface="Helvetica Neue Light"/>
                <a:cs typeface="Helvetica Neue Light"/>
                <a:sym typeface="Helvetica Neue Light"/>
              </a:rPr>
              <a:t>20</a:t>
            </a:r>
          </a:p>
          <a:p>
            <a:pPr defTabSz="914400">
              <a:defRPr sz="1400" b="1">
                <a:solidFill>
                  <a:srgbClr val="000000"/>
                </a:solidFill>
                <a:latin typeface="+mn-lt"/>
                <a:ea typeface="+mn-ea"/>
                <a:cs typeface="+mn-cs"/>
                <a:sym typeface="Helvetica Neue"/>
              </a:defRPr>
            </a:pPr>
            <a:r>
              <a:rPr dirty="0"/>
              <a:t>Administration: </a:t>
            </a:r>
            <a:r>
              <a:rPr b="0" dirty="0">
                <a:latin typeface="Helvetica Neue Light"/>
                <a:ea typeface="Helvetica Neue Light"/>
                <a:cs typeface="Helvetica Neue Light"/>
                <a:sym typeface="Helvetica Neue Light"/>
              </a:rPr>
              <a:t>20</a:t>
            </a:r>
          </a:p>
        </p:txBody>
      </p:sp>
    </p:spTree>
    <p:extLst>
      <p:ext uri="{BB962C8B-B14F-4D97-AF65-F5344CB8AC3E}">
        <p14:creationId xmlns:p14="http://schemas.microsoft.com/office/powerpoint/2010/main" val="34214529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 name="AdobeStock_320393696.jpeg" descr="AdobeStock_320393696.jpeg"/>
          <p:cNvPicPr>
            <a:picLocks noChangeAspect="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a:xfrm rot="20634620">
            <a:off x="-249715" y="-2184369"/>
            <a:ext cx="16747742" cy="8389912"/>
          </a:xfrm>
          <a:custGeom>
            <a:avLst/>
            <a:gdLst/>
            <a:ahLst/>
            <a:cxnLst>
              <a:cxn ang="0">
                <a:pos x="wd2" y="hd2"/>
              </a:cxn>
              <a:cxn ang="5400000">
                <a:pos x="wd2" y="hd2"/>
              </a:cxn>
              <a:cxn ang="10800000">
                <a:pos x="wd2" y="hd2"/>
              </a:cxn>
              <a:cxn ang="16200000">
                <a:pos x="wd2" y="hd2"/>
              </a:cxn>
            </a:cxnLst>
            <a:rect l="0" t="0" r="r" b="b"/>
            <a:pathLst>
              <a:path w="21600" h="21600" extrusionOk="0">
                <a:moveTo>
                  <a:pt x="1455" y="0"/>
                </a:moveTo>
                <a:lnTo>
                  <a:pt x="0" y="10039"/>
                </a:lnTo>
                <a:lnTo>
                  <a:pt x="20145" y="21600"/>
                </a:lnTo>
                <a:lnTo>
                  <a:pt x="21600" y="11561"/>
                </a:lnTo>
                <a:lnTo>
                  <a:pt x="1455" y="0"/>
                </a:lnTo>
                <a:close/>
              </a:path>
            </a:pathLst>
          </a:custGeom>
          <a:ln w="3175">
            <a:miter lim="400000"/>
          </a:ln>
        </p:spPr>
      </p:pic>
      <p:pic>
        <p:nvPicPr>
          <p:cNvPr id="875" name="圖片 7" descr="圖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34795" y="8548705"/>
            <a:ext cx="822667" cy="332015"/>
          </a:xfrm>
          <a:prstGeom prst="rect">
            <a:avLst/>
          </a:prstGeom>
          <a:ln w="3175">
            <a:miter lim="400000"/>
          </a:ln>
        </p:spPr>
      </p:pic>
      <p:sp>
        <p:nvSpPr>
          <p:cNvPr id="876" name="Contact JEM"/>
          <p:cNvSpPr txBox="1"/>
          <p:nvPr/>
        </p:nvSpPr>
        <p:spPr>
          <a:xfrm>
            <a:off x="5071872" y="3419929"/>
            <a:ext cx="6325593" cy="13542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8" tIns="60958" rIns="60958" bIns="60958">
            <a:spAutoFit/>
          </a:bodyPr>
          <a:lstStyle>
            <a:lvl1pPr algn="l" defTabSz="1219200">
              <a:defRPr sz="6000">
                <a:solidFill>
                  <a:srgbClr val="FFFFFF"/>
                </a:solidFill>
              </a:defRPr>
            </a:lvl1pPr>
          </a:lstStyle>
          <a:p>
            <a:r>
              <a:rPr lang="en-US" altLang="zh-TW" sz="8000" dirty="0">
                <a:solidFill>
                  <a:srgbClr val="3509F1"/>
                </a:solidFill>
                <a:latin typeface="微軟正黑體" panose="020B0604030504040204" pitchFamily="34" charset="-120"/>
                <a:ea typeface="微軟正黑體" panose="020B0604030504040204" pitchFamily="34" charset="-120"/>
              </a:rPr>
              <a:t>2. </a:t>
            </a:r>
            <a:r>
              <a:rPr lang="zh-TW" altLang="en-US" sz="8000" dirty="0">
                <a:solidFill>
                  <a:srgbClr val="3509F1"/>
                </a:solidFill>
                <a:latin typeface="微軟正黑體" panose="020B0604030504040204" pitchFamily="34" charset="-120"/>
                <a:ea typeface="微軟正黑體" panose="020B0604030504040204" pitchFamily="34" charset="-120"/>
              </a:rPr>
              <a:t>營運報告</a:t>
            </a:r>
          </a:p>
        </p:txBody>
      </p:sp>
    </p:spTree>
    <p:extLst>
      <p:ext uri="{BB962C8B-B14F-4D97-AF65-F5344CB8AC3E}">
        <p14:creationId xmlns:p14="http://schemas.microsoft.com/office/powerpoint/2010/main" val="3134679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JEM | 2022/2021年各月公告營收"/>
          <p:cNvSpPr txBox="1">
            <a:spLocks noGrp="1"/>
          </p:cNvSpPr>
          <p:nvPr>
            <p:ph type="body" idx="13"/>
          </p:nvPr>
        </p:nvSpPr>
        <p:spPr>
          <a:xfrm>
            <a:off x="1171334" y="708718"/>
            <a:ext cx="7062294" cy="807055"/>
          </a:xfrm>
          <a:prstGeom prst="rect">
            <a:avLst/>
          </a:prstGeom>
        </p:spPr>
        <p:txBody>
          <a:bodyPr/>
          <a:lstStyle/>
          <a:p>
            <a:r>
              <a:rPr lang="en-US" dirty="0">
                <a:latin typeface="+mn-lt"/>
                <a:ea typeface="+mn-ea"/>
                <a:cs typeface="+mn-cs"/>
                <a:sym typeface="Helvetica Neue"/>
              </a:rPr>
              <a:t>JEM | </a:t>
            </a:r>
            <a:r>
              <a:rPr lang="zh-TW" altLang="en-US" b="0" dirty="0">
                <a:latin typeface="+mn-lt"/>
                <a:ea typeface="+mn-ea"/>
                <a:cs typeface="+mn-cs"/>
                <a:sym typeface="Helvetica Neue"/>
              </a:rPr>
              <a:t>營運績效</a:t>
            </a:r>
            <a:r>
              <a:rPr lang="en-US" altLang="zh-TW" b="0" dirty="0">
                <a:latin typeface="+mn-lt"/>
                <a:ea typeface="+mn-ea"/>
                <a:cs typeface="+mn-cs"/>
                <a:sym typeface="Helvetica Neue"/>
              </a:rPr>
              <a:t>-</a:t>
            </a:r>
            <a:r>
              <a:rPr lang="zh-TW" altLang="en-US" b="0" dirty="0">
                <a:latin typeface="+mn-lt"/>
                <a:ea typeface="+mn-ea"/>
                <a:cs typeface="+mn-cs"/>
                <a:sym typeface="Helvetica Neue"/>
              </a:rPr>
              <a:t>最近季度</a:t>
            </a:r>
            <a:r>
              <a:rPr sz="1200" b="0" dirty="0">
                <a:latin typeface="Times"/>
                <a:ea typeface="Times"/>
                <a:cs typeface="Times"/>
                <a:sym typeface="Times"/>
              </a:rPr>
              <a:t> </a:t>
            </a:r>
          </a:p>
        </p:txBody>
      </p:sp>
      <p:sp>
        <p:nvSpPr>
          <p:cNvPr id="308" name="單位:新台幣/千元"/>
          <p:cNvSpPr txBox="1"/>
          <p:nvPr/>
        </p:nvSpPr>
        <p:spPr>
          <a:xfrm>
            <a:off x="12637978" y="1120165"/>
            <a:ext cx="2695714" cy="478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lgn="ctr" defTabSz="457200">
              <a:defRPr sz="2666" b="1">
                <a:solidFill>
                  <a:srgbClr val="000000"/>
                </a:solidFill>
                <a:latin typeface="+mn-lt"/>
                <a:ea typeface="+mn-ea"/>
                <a:cs typeface="+mn-cs"/>
                <a:sym typeface="Helvetica Neue"/>
              </a:defRPr>
            </a:lvl1pPr>
          </a:lstStyle>
          <a:p>
            <a:r>
              <a:rPr dirty="0" err="1">
                <a:latin typeface="微軟正黑體" panose="020B0604030504040204" pitchFamily="34" charset="-120"/>
                <a:ea typeface="微軟正黑體" panose="020B0604030504040204" pitchFamily="34" charset="-120"/>
                <a:cs typeface="Times New Roman" panose="02020603050405020304" pitchFamily="18" charset="0"/>
              </a:rPr>
              <a:t>單位:新台幣</a:t>
            </a:r>
            <a:r>
              <a:rPr dirty="0">
                <a:latin typeface="微軟正黑體" panose="020B0604030504040204" pitchFamily="34" charset="-120"/>
                <a:ea typeface="微軟正黑體" panose="020B0604030504040204" pitchFamily="34" charset="-120"/>
                <a:cs typeface="Times New Roman" panose="02020603050405020304" pitchFamily="18" charset="0"/>
              </a:rPr>
              <a:t>/</a:t>
            </a:r>
            <a:r>
              <a:rPr dirty="0" err="1">
                <a:latin typeface="微軟正黑體" panose="020B0604030504040204" pitchFamily="34" charset="-120"/>
                <a:ea typeface="微軟正黑體" panose="020B0604030504040204" pitchFamily="34" charset="-120"/>
                <a:cs typeface="Times New Roman" panose="02020603050405020304" pitchFamily="18" charset="0"/>
              </a:rPr>
              <a:t>千元</a:t>
            </a:r>
            <a:endParaRPr sz="1200" b="0" dirty="0">
              <a:latin typeface="微軟正黑體" panose="020B0604030504040204" pitchFamily="34" charset="-120"/>
              <a:ea typeface="微軟正黑體" panose="020B0604030504040204" pitchFamily="34" charset="-120"/>
              <a:cs typeface="Times New Roman" panose="02020603050405020304" pitchFamily="18" charset="0"/>
              <a:sym typeface="Times"/>
            </a:endParaRPr>
          </a:p>
        </p:txBody>
      </p:sp>
      <p:graphicFrame>
        <p:nvGraphicFramePr>
          <p:cNvPr id="5" name="圖表 4"/>
          <p:cNvGraphicFramePr>
            <a:graphicFrameLocks/>
          </p:cNvGraphicFramePr>
          <p:nvPr>
            <p:extLst>
              <p:ext uri="{D42A27DB-BD31-4B8C-83A1-F6EECF244321}">
                <p14:modId xmlns:p14="http://schemas.microsoft.com/office/powerpoint/2010/main" val="2896831042"/>
              </p:ext>
            </p:extLst>
          </p:nvPr>
        </p:nvGraphicFramePr>
        <p:xfrm>
          <a:off x="2063261" y="2121877"/>
          <a:ext cx="12719539" cy="627184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JEM | 產品別營收狀況"/>
          <p:cNvSpPr txBox="1">
            <a:spLocks noGrp="1"/>
          </p:cNvSpPr>
          <p:nvPr>
            <p:ph type="body" idx="13"/>
          </p:nvPr>
        </p:nvSpPr>
        <p:spPr>
          <a:xfrm>
            <a:off x="1171334" y="708718"/>
            <a:ext cx="6368193" cy="807055"/>
          </a:xfrm>
          <a:prstGeom prst="rect">
            <a:avLst/>
          </a:prstGeom>
        </p:spPr>
        <p:txBody>
          <a:bodyPr/>
          <a:lstStyle/>
          <a:p>
            <a:r>
              <a:rPr lang="en-US" dirty="0">
                <a:latin typeface="+mn-lt"/>
                <a:ea typeface="+mn-ea"/>
                <a:cs typeface="+mn-cs"/>
                <a:sym typeface="Helvetica Neue"/>
              </a:rPr>
              <a:t>JEM | </a:t>
            </a:r>
            <a:r>
              <a:rPr b="0" dirty="0" err="1"/>
              <a:t>產品別營收狀況</a:t>
            </a:r>
            <a:r>
              <a:rPr sz="1200" b="0" dirty="0">
                <a:latin typeface="Times"/>
                <a:ea typeface="Times"/>
                <a:cs typeface="Times"/>
                <a:sym typeface="Times"/>
              </a:rPr>
              <a:t> </a:t>
            </a:r>
            <a:r>
              <a:rPr b="0" dirty="0">
                <a:latin typeface="+mn-lt"/>
                <a:ea typeface="+mn-ea"/>
                <a:cs typeface="+mn-cs"/>
                <a:sym typeface="Helvetica Neue"/>
              </a:rPr>
              <a:t> </a:t>
            </a:r>
          </a:p>
        </p:txBody>
      </p:sp>
      <p:sp>
        <p:nvSpPr>
          <p:cNvPr id="317" name="單位:新台幣/千元"/>
          <p:cNvSpPr txBox="1"/>
          <p:nvPr/>
        </p:nvSpPr>
        <p:spPr>
          <a:xfrm>
            <a:off x="12637978" y="1120165"/>
            <a:ext cx="2695714" cy="478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5" tIns="33865" rIns="33865" bIns="33865" anchor="ctr">
            <a:spAutoFit/>
          </a:bodyPr>
          <a:lstStyle>
            <a:lvl1pPr algn="ctr" defTabSz="457200">
              <a:defRPr sz="2666" b="1">
                <a:solidFill>
                  <a:srgbClr val="000000"/>
                </a:solidFill>
                <a:latin typeface="+mn-lt"/>
                <a:ea typeface="+mn-ea"/>
                <a:cs typeface="+mn-cs"/>
                <a:sym typeface="Helvetica Neue"/>
              </a:defRPr>
            </a:lvl1pPr>
          </a:lstStyle>
          <a:p>
            <a:r>
              <a:rPr dirty="0" err="1">
                <a:latin typeface="微軟正黑體" panose="020B0604030504040204" pitchFamily="34" charset="-120"/>
                <a:ea typeface="微軟正黑體" panose="020B0604030504040204" pitchFamily="34" charset="-120"/>
              </a:rPr>
              <a:t>單位:新台幣</a:t>
            </a:r>
            <a:r>
              <a:rPr dirty="0">
                <a:latin typeface="微軟正黑體" panose="020B0604030504040204" pitchFamily="34" charset="-120"/>
                <a:ea typeface="微軟正黑體" panose="020B0604030504040204" pitchFamily="34" charset="-120"/>
              </a:rPr>
              <a:t>/</a:t>
            </a:r>
            <a:r>
              <a:rPr dirty="0" err="1">
                <a:latin typeface="微軟正黑體" panose="020B0604030504040204" pitchFamily="34" charset="-120"/>
                <a:ea typeface="微軟正黑體" panose="020B0604030504040204" pitchFamily="34" charset="-120"/>
              </a:rPr>
              <a:t>千元</a:t>
            </a:r>
            <a:endParaRPr sz="1200" b="0" dirty="0">
              <a:latin typeface="微軟正黑體" panose="020B0604030504040204" pitchFamily="34" charset="-120"/>
              <a:ea typeface="微軟正黑體" panose="020B0604030504040204" pitchFamily="34" charset="-120"/>
              <a:cs typeface="Times"/>
              <a:sym typeface="Times"/>
            </a:endParaRPr>
          </a:p>
        </p:txBody>
      </p:sp>
      <p:graphicFrame>
        <p:nvGraphicFramePr>
          <p:cNvPr id="2" name="表格 1"/>
          <p:cNvGraphicFramePr>
            <a:graphicFrameLocks noGrp="1"/>
          </p:cNvGraphicFramePr>
          <p:nvPr>
            <p:extLst>
              <p:ext uri="{D42A27DB-BD31-4B8C-83A1-F6EECF244321}">
                <p14:modId xmlns:p14="http://schemas.microsoft.com/office/powerpoint/2010/main" val="996240513"/>
              </p:ext>
            </p:extLst>
          </p:nvPr>
        </p:nvGraphicFramePr>
        <p:xfrm>
          <a:off x="1000897" y="1907274"/>
          <a:ext cx="14531547" cy="3084858"/>
        </p:xfrm>
        <a:graphic>
          <a:graphicData uri="http://schemas.openxmlformats.org/drawingml/2006/table">
            <a:tbl>
              <a:tblPr>
                <a:tableStyleId>{5940675A-B579-460E-94D1-54222C63F5DA}</a:tableStyleId>
              </a:tblPr>
              <a:tblGrid>
                <a:gridCol w="1860351">
                  <a:extLst>
                    <a:ext uri="{9D8B030D-6E8A-4147-A177-3AD203B41FA5}">
                      <a16:colId xmlns:a16="http://schemas.microsoft.com/office/drawing/2014/main" val="20000"/>
                    </a:ext>
                  </a:extLst>
                </a:gridCol>
                <a:gridCol w="3167799">
                  <a:extLst>
                    <a:ext uri="{9D8B030D-6E8A-4147-A177-3AD203B41FA5}">
                      <a16:colId xmlns:a16="http://schemas.microsoft.com/office/drawing/2014/main" val="20001"/>
                    </a:ext>
                  </a:extLst>
                </a:gridCol>
                <a:gridCol w="3454166">
                  <a:extLst>
                    <a:ext uri="{9D8B030D-6E8A-4147-A177-3AD203B41FA5}">
                      <a16:colId xmlns:a16="http://schemas.microsoft.com/office/drawing/2014/main" val="20002"/>
                    </a:ext>
                  </a:extLst>
                </a:gridCol>
                <a:gridCol w="2881432">
                  <a:extLst>
                    <a:ext uri="{9D8B030D-6E8A-4147-A177-3AD203B41FA5}">
                      <a16:colId xmlns:a16="http://schemas.microsoft.com/office/drawing/2014/main" val="20003"/>
                    </a:ext>
                  </a:extLst>
                </a:gridCol>
                <a:gridCol w="3167799">
                  <a:extLst>
                    <a:ext uri="{9D8B030D-6E8A-4147-A177-3AD203B41FA5}">
                      <a16:colId xmlns:a16="http://schemas.microsoft.com/office/drawing/2014/main" val="20004"/>
                    </a:ext>
                  </a:extLst>
                </a:gridCol>
              </a:tblGrid>
              <a:tr h="440694">
                <a:tc>
                  <a:txBody>
                    <a:bodyPr/>
                    <a:lstStyle/>
                    <a:p>
                      <a:pPr algn="ctr" fontAlgn="ct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2000" u="none" strike="noStrike" dirty="0">
                          <a:solidFill>
                            <a:schemeClr val="tx1">
                              <a:lumMod val="50000"/>
                            </a:schemeClr>
                          </a:solidFill>
                          <a:effectLst/>
                        </a:rPr>
                        <a:t>2023</a:t>
                      </a:r>
                      <a:r>
                        <a:rPr lang="zh-TW" altLang="en-US" sz="2000" u="none" strike="noStrike" dirty="0">
                          <a:solidFill>
                            <a:schemeClr val="tx1">
                              <a:lumMod val="50000"/>
                            </a:schemeClr>
                          </a:solidFill>
                          <a:effectLst/>
                        </a:rPr>
                        <a:t>年前三季</a:t>
                      </a: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2000" u="none" strike="noStrike" dirty="0">
                          <a:solidFill>
                            <a:schemeClr val="tx1">
                              <a:lumMod val="50000"/>
                            </a:schemeClr>
                          </a:solidFill>
                          <a:effectLst/>
                        </a:rPr>
                        <a:t>2022</a:t>
                      </a:r>
                      <a:r>
                        <a:rPr lang="zh-TW" altLang="en-US" sz="2000" u="none" strike="noStrike" dirty="0">
                          <a:solidFill>
                            <a:schemeClr val="tx1">
                              <a:lumMod val="50000"/>
                            </a:schemeClr>
                          </a:solidFill>
                          <a:effectLst/>
                        </a:rPr>
                        <a:t>年前三季</a:t>
                      </a: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2000" u="none" strike="noStrike" dirty="0">
                          <a:solidFill>
                            <a:schemeClr val="tx1">
                              <a:lumMod val="50000"/>
                            </a:schemeClr>
                          </a:solidFill>
                          <a:effectLst/>
                        </a:rPr>
                        <a:t>2022</a:t>
                      </a:r>
                      <a:r>
                        <a:rPr lang="zh-TW" altLang="en-US" sz="2000" u="none" strike="noStrike" dirty="0">
                          <a:solidFill>
                            <a:schemeClr val="tx1">
                              <a:lumMod val="50000"/>
                            </a:schemeClr>
                          </a:solidFill>
                          <a:effectLst/>
                        </a:rPr>
                        <a:t>年度</a:t>
                      </a: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tc>
                  <a:txBody>
                    <a:bodyPr/>
                    <a:lstStyle/>
                    <a:p>
                      <a:pPr algn="ctr" fontAlgn="ctr"/>
                      <a:r>
                        <a:rPr lang="en-US" altLang="zh-TW" sz="2000" u="none" strike="noStrike" dirty="0">
                          <a:solidFill>
                            <a:schemeClr val="tx1">
                              <a:lumMod val="50000"/>
                            </a:schemeClr>
                          </a:solidFill>
                          <a:effectLst/>
                        </a:rPr>
                        <a:t>2021</a:t>
                      </a:r>
                      <a:r>
                        <a:rPr lang="zh-TW" altLang="en-US" sz="2000" u="none" strike="noStrike" dirty="0">
                          <a:solidFill>
                            <a:schemeClr val="tx1">
                              <a:lumMod val="50000"/>
                            </a:schemeClr>
                          </a:solidFill>
                          <a:effectLst/>
                        </a:rPr>
                        <a:t>年度</a:t>
                      </a:r>
                      <a:r>
                        <a:rPr lang="en-US" altLang="zh-TW" sz="2000" u="none" strike="noStrike" dirty="0">
                          <a:solidFill>
                            <a:schemeClr val="tx1">
                              <a:lumMod val="50000"/>
                            </a:schemeClr>
                          </a:solidFill>
                          <a:effectLst/>
                        </a:rPr>
                        <a:t>(</a:t>
                      </a:r>
                      <a:r>
                        <a:rPr lang="zh-TW" altLang="en-US" sz="2000" u="none" strike="noStrike" dirty="0">
                          <a:solidFill>
                            <a:schemeClr val="tx1">
                              <a:lumMod val="50000"/>
                            </a:schemeClr>
                          </a:solidFill>
                          <a:effectLst/>
                        </a:rPr>
                        <a:t>調整後</a:t>
                      </a:r>
                      <a:r>
                        <a:rPr lang="en-US" altLang="zh-TW" sz="2000" u="none" strike="noStrike" dirty="0">
                          <a:solidFill>
                            <a:schemeClr val="tx1">
                              <a:lumMod val="50000"/>
                            </a:schemeClr>
                          </a:solidFill>
                          <a:effectLst/>
                        </a:rPr>
                        <a:t>)</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bg1">
                        <a:lumMod val="85000"/>
                      </a:schemeClr>
                    </a:solidFill>
                  </a:tcPr>
                </a:tc>
                <a:extLst>
                  <a:ext uri="{0D108BD9-81ED-4DB2-BD59-A6C34878D82A}">
                    <a16:rowId xmlns:a16="http://schemas.microsoft.com/office/drawing/2014/main" val="10000"/>
                  </a:ext>
                </a:extLst>
              </a:tr>
              <a:tr h="440694">
                <a:tc>
                  <a:txBody>
                    <a:bodyPr/>
                    <a:lstStyle/>
                    <a:p>
                      <a:pPr algn="ctr" fontAlgn="ctr"/>
                      <a:r>
                        <a:rPr lang="zh-TW" altLang="en-US" sz="2000" u="none" strike="noStrike" dirty="0">
                          <a:solidFill>
                            <a:schemeClr val="tx1">
                              <a:lumMod val="50000"/>
                            </a:schemeClr>
                          </a:solidFill>
                          <a:effectLst/>
                        </a:rPr>
                        <a:t>線裝連接線束</a:t>
                      </a: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981,805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r" defTabSz="550332" rtl="0" fontAlgn="ctr" latinLnBrk="0">
                        <a:lnSpc>
                          <a:spcPct val="100000"/>
                        </a:lnSpc>
                        <a:spcBef>
                          <a:spcPts val="0"/>
                        </a:spcBef>
                        <a:spcAft>
                          <a:spcPts val="0"/>
                        </a:spcAft>
                        <a:buClrTx/>
                        <a:buSzTx/>
                        <a:buFontTx/>
                        <a:buNone/>
                        <a:tabLst/>
                      </a:pPr>
                      <a:r>
                        <a:rPr lang="zh-TW" altLang="en-US" sz="2000" b="0" u="none" strike="noStrike" cap="none" spc="0" baseline="0" dirty="0">
                          <a:solidFill>
                            <a:schemeClr val="tx1">
                              <a:lumMod val="50000"/>
                            </a:schemeClr>
                          </a:solidFill>
                          <a:effectLst/>
                          <a:uFillTx/>
                          <a:sym typeface="Helvetica Neue Light"/>
                        </a:rPr>
                        <a:t>                  </a:t>
                      </a:r>
                      <a:r>
                        <a:rPr lang="en-US" altLang="zh-TW" sz="2000" b="0" u="none" strike="noStrike" cap="none" spc="0" baseline="0" dirty="0">
                          <a:solidFill>
                            <a:schemeClr val="tx1">
                              <a:lumMod val="50000"/>
                            </a:schemeClr>
                          </a:solidFill>
                          <a:effectLst/>
                          <a:uFillTx/>
                          <a:sym typeface="Helvetica Neue Light"/>
                        </a:rPr>
                        <a:t>1,056,389 </a:t>
                      </a:r>
                      <a:endParaRPr lang="en-US" altLang="zh-TW" sz="2000" b="0" i="0" u="none" strike="noStrike" cap="none" spc="0" baseline="0" dirty="0">
                        <a:solidFill>
                          <a:schemeClr val="tx1">
                            <a:lumMod val="50000"/>
                          </a:schemeClr>
                        </a:solidFill>
                        <a:effectLst/>
                        <a:uFillTx/>
                        <a:latin typeface="微軟正黑體" panose="020B0604030504040204" pitchFamily="34" charset="-120"/>
                        <a:ea typeface="微軟正黑體" panose="020B0604030504040204" pitchFamily="34" charset="-120"/>
                        <a:cs typeface="+mn-cs"/>
                        <a:sym typeface="Helvetica Neue Light"/>
                      </a:endParaRPr>
                    </a:p>
                  </a:txBody>
                  <a:tcPr marL="9525" marR="9525" marT="9525" marB="0" anchor="ctr"/>
                </a:tc>
                <a:tc>
                  <a:txBody>
                    <a:bodyPr/>
                    <a:lstStyle/>
                    <a:p>
                      <a:pPr algn="r" fontAlgn="ctr"/>
                      <a:r>
                        <a:rPr lang="zh-TW" altLang="en-US" sz="2000" u="none" strike="noStrike">
                          <a:solidFill>
                            <a:schemeClr val="tx1">
                              <a:lumMod val="50000"/>
                            </a:schemeClr>
                          </a:solidFill>
                          <a:effectLst/>
                        </a:rPr>
                        <a:t>             </a:t>
                      </a:r>
                      <a:r>
                        <a:rPr lang="en-US" altLang="zh-TW" sz="2000" u="none" strike="noStrike">
                          <a:solidFill>
                            <a:schemeClr val="tx1">
                              <a:lumMod val="50000"/>
                            </a:schemeClr>
                          </a:solidFill>
                          <a:effectLst/>
                        </a:rPr>
                        <a:t>1,324,669 </a:t>
                      </a:r>
                      <a:endParaRPr lang="en-US" altLang="zh-TW" sz="2000" b="0" i="0" u="none" strike="noStrike">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a:solidFill>
                            <a:schemeClr val="tx1">
                              <a:lumMod val="50000"/>
                            </a:schemeClr>
                          </a:solidFill>
                          <a:effectLst/>
                        </a:rPr>
                        <a:t>             </a:t>
                      </a:r>
                      <a:r>
                        <a:rPr lang="en-US" altLang="zh-TW" sz="2000" u="none" strike="noStrike">
                          <a:solidFill>
                            <a:schemeClr val="tx1">
                              <a:lumMod val="50000"/>
                            </a:schemeClr>
                          </a:solidFill>
                          <a:effectLst/>
                        </a:rPr>
                        <a:t>1,670,318 </a:t>
                      </a:r>
                      <a:endParaRPr lang="en-US" altLang="zh-TW" sz="2000" b="0" i="0" u="none" strike="noStrike">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1"/>
                  </a:ext>
                </a:extLst>
              </a:tr>
              <a:tr h="440694">
                <a:tc>
                  <a:txBody>
                    <a:bodyPr/>
                    <a:lstStyle/>
                    <a:p>
                      <a:pPr algn="ctr" fontAlgn="ctr"/>
                      <a:r>
                        <a:rPr lang="zh-TW" altLang="en-US" sz="2000" u="none" strike="noStrike" dirty="0">
                          <a:solidFill>
                            <a:schemeClr val="tx1">
                              <a:lumMod val="50000"/>
                            </a:schemeClr>
                          </a:solidFill>
                          <a:effectLst/>
                        </a:rPr>
                        <a:t>天線</a:t>
                      </a: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55,213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r" defTabSz="550332" rtl="0" fontAlgn="ctr" latinLnBrk="0">
                        <a:lnSpc>
                          <a:spcPct val="100000"/>
                        </a:lnSpc>
                        <a:spcBef>
                          <a:spcPts val="0"/>
                        </a:spcBef>
                        <a:spcAft>
                          <a:spcPts val="0"/>
                        </a:spcAft>
                        <a:buClrTx/>
                        <a:buSzTx/>
                        <a:buFontTx/>
                        <a:buNone/>
                        <a:tabLst/>
                      </a:pPr>
                      <a:r>
                        <a:rPr lang="zh-TW" altLang="en-US" sz="2000" b="0" u="none" strike="noStrike" cap="none" spc="0" baseline="0" dirty="0">
                          <a:solidFill>
                            <a:schemeClr val="tx1">
                              <a:lumMod val="50000"/>
                            </a:schemeClr>
                          </a:solidFill>
                          <a:effectLst/>
                          <a:uFillTx/>
                          <a:sym typeface="Helvetica Neue Light"/>
                        </a:rPr>
                        <a:t>                       </a:t>
                      </a:r>
                      <a:r>
                        <a:rPr lang="en-US" altLang="zh-TW" sz="2000" b="0" u="none" strike="noStrike" cap="none" spc="0" baseline="0" dirty="0">
                          <a:solidFill>
                            <a:schemeClr val="tx1">
                              <a:lumMod val="50000"/>
                            </a:schemeClr>
                          </a:solidFill>
                          <a:effectLst/>
                          <a:uFillTx/>
                          <a:sym typeface="Helvetica Neue Light"/>
                        </a:rPr>
                        <a:t>59,767 </a:t>
                      </a:r>
                      <a:endParaRPr lang="en-US" altLang="zh-TW" sz="2000" b="0" i="0" u="none" strike="noStrike" cap="none" spc="0" baseline="0" dirty="0">
                        <a:solidFill>
                          <a:schemeClr val="tx1">
                            <a:lumMod val="50000"/>
                          </a:schemeClr>
                        </a:solidFill>
                        <a:effectLst/>
                        <a:uFillTx/>
                        <a:latin typeface="微軟正黑體" panose="020B0604030504040204" pitchFamily="34" charset="-120"/>
                        <a:ea typeface="微軟正黑體" panose="020B0604030504040204" pitchFamily="34" charset="-120"/>
                        <a:cs typeface="+mn-cs"/>
                        <a:sym typeface="Helvetica Neue Light"/>
                      </a:endParaRPr>
                    </a:p>
                  </a:txBody>
                  <a:tcPr marL="9525" marR="9525" marT="9525"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79,351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a:solidFill>
                            <a:schemeClr val="tx1">
                              <a:lumMod val="50000"/>
                            </a:schemeClr>
                          </a:solidFill>
                          <a:effectLst/>
                        </a:rPr>
                        <a:t>                </a:t>
                      </a:r>
                      <a:r>
                        <a:rPr lang="en-US" altLang="zh-TW" sz="2000" u="none" strike="noStrike">
                          <a:solidFill>
                            <a:schemeClr val="tx1">
                              <a:lumMod val="50000"/>
                            </a:schemeClr>
                          </a:solidFill>
                          <a:effectLst/>
                        </a:rPr>
                        <a:t>122,561 </a:t>
                      </a:r>
                      <a:endParaRPr lang="en-US" altLang="zh-TW" sz="2000" b="0" i="0" u="none" strike="noStrike">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2"/>
                  </a:ext>
                </a:extLst>
              </a:tr>
              <a:tr h="440694">
                <a:tc>
                  <a:txBody>
                    <a:bodyPr/>
                    <a:lstStyle/>
                    <a:p>
                      <a:pPr algn="ctr" fontAlgn="ctr"/>
                      <a:r>
                        <a:rPr lang="zh-TW" altLang="en-US" sz="2000" u="none" strike="noStrike" dirty="0">
                          <a:solidFill>
                            <a:schemeClr val="tx1">
                              <a:lumMod val="50000"/>
                            </a:schemeClr>
                          </a:solidFill>
                          <a:effectLst/>
                        </a:rPr>
                        <a:t>高速產品</a:t>
                      </a: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536,096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r" defTabSz="550332" rtl="0" fontAlgn="ctr" latinLnBrk="0">
                        <a:lnSpc>
                          <a:spcPct val="100000"/>
                        </a:lnSpc>
                        <a:spcBef>
                          <a:spcPts val="0"/>
                        </a:spcBef>
                        <a:spcAft>
                          <a:spcPts val="0"/>
                        </a:spcAft>
                        <a:buClrTx/>
                        <a:buSzTx/>
                        <a:buFontTx/>
                        <a:buNone/>
                        <a:tabLst/>
                      </a:pPr>
                      <a:r>
                        <a:rPr lang="zh-TW" altLang="en-US" sz="2000" b="0" u="none" strike="noStrike" cap="none" spc="0" baseline="0" dirty="0">
                          <a:solidFill>
                            <a:schemeClr val="tx1">
                              <a:lumMod val="50000"/>
                            </a:schemeClr>
                          </a:solidFill>
                          <a:effectLst/>
                          <a:uFillTx/>
                          <a:sym typeface="Helvetica Neue Light"/>
                        </a:rPr>
                        <a:t>                     </a:t>
                      </a:r>
                      <a:r>
                        <a:rPr lang="en-US" altLang="zh-TW" sz="2000" b="0" u="none" strike="noStrike" cap="none" spc="0" baseline="0" dirty="0">
                          <a:solidFill>
                            <a:schemeClr val="tx1">
                              <a:lumMod val="50000"/>
                            </a:schemeClr>
                          </a:solidFill>
                          <a:effectLst/>
                          <a:uFillTx/>
                          <a:sym typeface="Helvetica Neue Light"/>
                        </a:rPr>
                        <a:t>596,744 </a:t>
                      </a:r>
                      <a:endParaRPr lang="en-US" altLang="zh-TW" sz="2000" b="0" i="0" u="none" strike="noStrike" cap="none" spc="0" baseline="0" dirty="0">
                        <a:solidFill>
                          <a:schemeClr val="tx1">
                            <a:lumMod val="50000"/>
                          </a:schemeClr>
                        </a:solidFill>
                        <a:effectLst/>
                        <a:uFillTx/>
                        <a:latin typeface="微軟正黑體" panose="020B0604030504040204" pitchFamily="34" charset="-120"/>
                        <a:ea typeface="微軟正黑體" panose="020B0604030504040204" pitchFamily="34" charset="-120"/>
                        <a:cs typeface="+mn-cs"/>
                        <a:sym typeface="Helvetica Neue Light"/>
                      </a:endParaRPr>
                    </a:p>
                  </a:txBody>
                  <a:tcPr marL="9525" marR="9525" marT="9525"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759,345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a:solidFill>
                            <a:schemeClr val="tx1">
                              <a:lumMod val="50000"/>
                            </a:schemeClr>
                          </a:solidFill>
                          <a:effectLst/>
                        </a:rPr>
                        <a:t>                </a:t>
                      </a:r>
                      <a:r>
                        <a:rPr lang="en-US" altLang="zh-TW" sz="2000" u="none" strike="noStrike">
                          <a:solidFill>
                            <a:schemeClr val="tx1">
                              <a:lumMod val="50000"/>
                            </a:schemeClr>
                          </a:solidFill>
                          <a:effectLst/>
                        </a:rPr>
                        <a:t>534,413 </a:t>
                      </a:r>
                      <a:endParaRPr lang="en-US" altLang="zh-TW" sz="2000" b="0" i="0" u="none" strike="noStrike">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3"/>
                  </a:ext>
                </a:extLst>
              </a:tr>
              <a:tr h="440694">
                <a:tc>
                  <a:txBody>
                    <a:bodyPr/>
                    <a:lstStyle/>
                    <a:p>
                      <a:pPr algn="ctr" fontAlgn="ctr"/>
                      <a:r>
                        <a:rPr lang="zh-TW" altLang="en-US" sz="2000" u="none" strike="noStrike" dirty="0">
                          <a:solidFill>
                            <a:schemeClr val="tx1">
                              <a:lumMod val="50000"/>
                            </a:schemeClr>
                          </a:solidFill>
                          <a:effectLst/>
                        </a:rPr>
                        <a:t>電子產品</a:t>
                      </a: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182,690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r" defTabSz="550332" rtl="0" fontAlgn="ctr" latinLnBrk="0">
                        <a:lnSpc>
                          <a:spcPct val="100000"/>
                        </a:lnSpc>
                        <a:spcBef>
                          <a:spcPts val="0"/>
                        </a:spcBef>
                        <a:spcAft>
                          <a:spcPts val="0"/>
                        </a:spcAft>
                        <a:buClrTx/>
                        <a:buSzTx/>
                        <a:buFontTx/>
                        <a:buNone/>
                        <a:tabLst/>
                      </a:pPr>
                      <a:r>
                        <a:rPr lang="zh-TW" altLang="en-US" sz="2000" b="0" u="none" strike="noStrike" cap="none" spc="0" baseline="0" dirty="0">
                          <a:solidFill>
                            <a:schemeClr val="tx1">
                              <a:lumMod val="50000"/>
                            </a:schemeClr>
                          </a:solidFill>
                          <a:effectLst/>
                          <a:uFillTx/>
                          <a:sym typeface="Helvetica Neue Light"/>
                        </a:rPr>
                        <a:t>                     </a:t>
                      </a:r>
                      <a:r>
                        <a:rPr lang="en-US" altLang="zh-TW" sz="2000" b="0" u="none" strike="noStrike" cap="none" spc="0" baseline="0" dirty="0">
                          <a:solidFill>
                            <a:schemeClr val="tx1">
                              <a:lumMod val="50000"/>
                            </a:schemeClr>
                          </a:solidFill>
                          <a:effectLst/>
                          <a:uFillTx/>
                          <a:sym typeface="Helvetica Neue Light"/>
                        </a:rPr>
                        <a:t>215,968 </a:t>
                      </a:r>
                      <a:endParaRPr lang="en-US" altLang="zh-TW" sz="2000" b="0" i="0" u="none" strike="noStrike" cap="none" spc="0" baseline="0" dirty="0">
                        <a:solidFill>
                          <a:schemeClr val="tx1">
                            <a:lumMod val="50000"/>
                          </a:schemeClr>
                        </a:solidFill>
                        <a:effectLst/>
                        <a:uFillTx/>
                        <a:latin typeface="微軟正黑體" panose="020B0604030504040204" pitchFamily="34" charset="-120"/>
                        <a:ea typeface="微軟正黑體" panose="020B0604030504040204" pitchFamily="34" charset="-120"/>
                        <a:cs typeface="+mn-cs"/>
                        <a:sym typeface="Helvetica Neue Light"/>
                      </a:endParaRPr>
                    </a:p>
                  </a:txBody>
                  <a:tcPr marL="9525" marR="9525" marT="9525"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288,575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462,255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4"/>
                  </a:ext>
                </a:extLst>
              </a:tr>
              <a:tr h="440694">
                <a:tc>
                  <a:txBody>
                    <a:bodyPr/>
                    <a:lstStyle/>
                    <a:p>
                      <a:pPr algn="ctr" fontAlgn="ctr"/>
                      <a:r>
                        <a:rPr lang="zh-TW" altLang="en-US" sz="2000" u="none" strike="noStrike" dirty="0">
                          <a:solidFill>
                            <a:schemeClr val="tx1">
                              <a:lumMod val="50000"/>
                            </a:schemeClr>
                          </a:solidFill>
                          <a:effectLst/>
                        </a:rPr>
                        <a:t>材料及其他</a:t>
                      </a:r>
                      <a:endParaRPr lang="zh-TW" altLang="en-US"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287,709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r" defTabSz="550332" rtl="0" fontAlgn="ctr" latinLnBrk="0">
                        <a:lnSpc>
                          <a:spcPct val="100000"/>
                        </a:lnSpc>
                        <a:spcBef>
                          <a:spcPts val="0"/>
                        </a:spcBef>
                        <a:spcAft>
                          <a:spcPts val="0"/>
                        </a:spcAft>
                        <a:buClrTx/>
                        <a:buSzTx/>
                        <a:buFontTx/>
                        <a:buNone/>
                        <a:tabLst/>
                      </a:pPr>
                      <a:r>
                        <a:rPr lang="zh-TW" altLang="en-US" sz="2000" b="0" u="none" strike="noStrike" cap="none" spc="0" baseline="0" dirty="0">
                          <a:solidFill>
                            <a:schemeClr val="tx1">
                              <a:lumMod val="50000"/>
                            </a:schemeClr>
                          </a:solidFill>
                          <a:effectLst/>
                          <a:uFillTx/>
                          <a:sym typeface="Helvetica Neue Light"/>
                        </a:rPr>
                        <a:t>                     </a:t>
                      </a:r>
                      <a:r>
                        <a:rPr lang="en-US" altLang="zh-TW" sz="2000" b="0" u="none" strike="noStrike" cap="none" spc="0" baseline="0" dirty="0">
                          <a:solidFill>
                            <a:schemeClr val="tx1">
                              <a:lumMod val="50000"/>
                            </a:schemeClr>
                          </a:solidFill>
                          <a:effectLst/>
                          <a:uFillTx/>
                          <a:sym typeface="Helvetica Neue Light"/>
                        </a:rPr>
                        <a:t>221,778 </a:t>
                      </a:r>
                      <a:endParaRPr lang="en-US" altLang="zh-TW" sz="2000" b="0" i="0" u="none" strike="noStrike" cap="none" spc="0" baseline="0" dirty="0">
                        <a:solidFill>
                          <a:schemeClr val="tx1">
                            <a:lumMod val="50000"/>
                          </a:schemeClr>
                        </a:solidFill>
                        <a:effectLst/>
                        <a:uFillTx/>
                        <a:latin typeface="微軟正黑體" panose="020B0604030504040204" pitchFamily="34" charset="-120"/>
                        <a:ea typeface="微軟正黑體" panose="020B0604030504040204" pitchFamily="34" charset="-120"/>
                        <a:cs typeface="+mn-cs"/>
                        <a:sym typeface="Helvetica Neue Light"/>
                      </a:endParaRPr>
                    </a:p>
                  </a:txBody>
                  <a:tcPr marL="9525" marR="9525" marT="9525"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313,942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u="none" strike="noStrike" dirty="0">
                          <a:solidFill>
                            <a:schemeClr val="tx1">
                              <a:lumMod val="50000"/>
                            </a:schemeClr>
                          </a:solidFill>
                          <a:effectLst/>
                        </a:rPr>
                        <a:t>                </a:t>
                      </a:r>
                      <a:r>
                        <a:rPr lang="en-US" altLang="zh-TW" sz="2000" u="none" strike="noStrike" dirty="0">
                          <a:solidFill>
                            <a:schemeClr val="tx1">
                              <a:lumMod val="50000"/>
                            </a:schemeClr>
                          </a:solidFill>
                          <a:effectLst/>
                        </a:rPr>
                        <a:t>251,158 </a:t>
                      </a:r>
                      <a:endParaRPr lang="en-US" altLang="zh-TW" sz="2000" b="0"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5"/>
                  </a:ext>
                </a:extLst>
              </a:tr>
              <a:tr h="440694">
                <a:tc>
                  <a:txBody>
                    <a:bodyPr/>
                    <a:lstStyle/>
                    <a:p>
                      <a:pPr algn="ctr" fontAlgn="ctr"/>
                      <a:r>
                        <a:rPr lang="zh-TW" altLang="en-US" sz="2000" b="1" u="none" strike="noStrike" dirty="0">
                          <a:solidFill>
                            <a:schemeClr val="tx1">
                              <a:lumMod val="50000"/>
                            </a:schemeClr>
                          </a:solidFill>
                          <a:effectLst/>
                        </a:rPr>
                        <a:t>    合計</a:t>
                      </a:r>
                      <a:endParaRPr lang="zh-TW" altLang="en-US" sz="2000" b="1"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b="1" u="none" strike="noStrike" dirty="0">
                          <a:solidFill>
                            <a:schemeClr val="tx1">
                              <a:lumMod val="50000"/>
                            </a:schemeClr>
                          </a:solidFill>
                          <a:effectLst/>
                        </a:rPr>
                        <a:t>             </a:t>
                      </a:r>
                      <a:r>
                        <a:rPr lang="en-US" altLang="zh-TW" sz="2000" b="1" u="none" strike="noStrike" dirty="0">
                          <a:solidFill>
                            <a:schemeClr val="tx1">
                              <a:lumMod val="50000"/>
                            </a:schemeClr>
                          </a:solidFill>
                          <a:effectLst/>
                        </a:rPr>
                        <a:t>2,043,513 </a:t>
                      </a:r>
                      <a:endParaRPr lang="en-US" altLang="zh-TW" sz="2000" b="1"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marL="0" marR="0" indent="0" algn="r" defTabSz="550332" rtl="0" fontAlgn="ctr" latinLnBrk="0">
                        <a:lnSpc>
                          <a:spcPct val="100000"/>
                        </a:lnSpc>
                        <a:spcBef>
                          <a:spcPts val="0"/>
                        </a:spcBef>
                        <a:spcAft>
                          <a:spcPts val="0"/>
                        </a:spcAft>
                        <a:buClrTx/>
                        <a:buSzTx/>
                        <a:buFontTx/>
                        <a:buNone/>
                        <a:tabLst/>
                      </a:pPr>
                      <a:r>
                        <a:rPr lang="zh-TW" altLang="en-US" sz="2000" b="1" u="none" strike="noStrike" cap="none" spc="0" baseline="0" dirty="0">
                          <a:solidFill>
                            <a:schemeClr val="tx1">
                              <a:lumMod val="50000"/>
                            </a:schemeClr>
                          </a:solidFill>
                          <a:effectLst/>
                          <a:uFillTx/>
                          <a:sym typeface="Helvetica Neue Light"/>
                        </a:rPr>
                        <a:t>                  </a:t>
                      </a:r>
                      <a:r>
                        <a:rPr lang="en-US" altLang="zh-TW" sz="2000" b="1" u="none" strike="noStrike" cap="none" spc="0" baseline="0" dirty="0">
                          <a:solidFill>
                            <a:schemeClr val="tx1">
                              <a:lumMod val="50000"/>
                            </a:schemeClr>
                          </a:solidFill>
                          <a:effectLst/>
                          <a:uFillTx/>
                          <a:sym typeface="Helvetica Neue Light"/>
                        </a:rPr>
                        <a:t>2,150,646 </a:t>
                      </a:r>
                      <a:endParaRPr lang="en-US" altLang="zh-TW" sz="2000" b="1" i="0" u="none" strike="noStrike" cap="none" spc="0" baseline="0" dirty="0">
                        <a:solidFill>
                          <a:schemeClr val="tx1">
                            <a:lumMod val="50000"/>
                          </a:schemeClr>
                        </a:solidFill>
                        <a:effectLst/>
                        <a:uFillTx/>
                        <a:latin typeface="微軟正黑體" panose="020B0604030504040204" pitchFamily="34" charset="-120"/>
                        <a:ea typeface="微軟正黑體" panose="020B0604030504040204" pitchFamily="34" charset="-120"/>
                        <a:cs typeface="+mn-cs"/>
                        <a:sym typeface="Helvetica Neue Light"/>
                      </a:endParaRPr>
                    </a:p>
                  </a:txBody>
                  <a:tcPr marL="9525" marR="9525" marT="9525" marB="0" anchor="ctr"/>
                </a:tc>
                <a:tc>
                  <a:txBody>
                    <a:bodyPr/>
                    <a:lstStyle/>
                    <a:p>
                      <a:pPr algn="r" fontAlgn="ctr"/>
                      <a:r>
                        <a:rPr lang="zh-TW" altLang="en-US" sz="2000" b="1" u="none" strike="noStrike" dirty="0">
                          <a:solidFill>
                            <a:schemeClr val="tx1">
                              <a:lumMod val="50000"/>
                            </a:schemeClr>
                          </a:solidFill>
                          <a:effectLst/>
                        </a:rPr>
                        <a:t>             </a:t>
                      </a:r>
                      <a:r>
                        <a:rPr lang="en-US" altLang="zh-TW" sz="2000" b="1" u="none" strike="noStrike" dirty="0">
                          <a:solidFill>
                            <a:schemeClr val="tx1">
                              <a:lumMod val="50000"/>
                            </a:schemeClr>
                          </a:solidFill>
                          <a:effectLst/>
                        </a:rPr>
                        <a:t>2,765,882 </a:t>
                      </a:r>
                      <a:endParaRPr lang="en-US" altLang="zh-TW" sz="2000" b="1"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zh-TW" altLang="en-US" sz="2000" b="1" u="none" strike="noStrike" dirty="0">
                          <a:solidFill>
                            <a:schemeClr val="tx1">
                              <a:lumMod val="50000"/>
                            </a:schemeClr>
                          </a:solidFill>
                          <a:effectLst/>
                        </a:rPr>
                        <a:t>             </a:t>
                      </a:r>
                      <a:r>
                        <a:rPr lang="en-US" altLang="zh-TW" sz="2000" b="1" u="none" strike="noStrike" dirty="0">
                          <a:solidFill>
                            <a:schemeClr val="tx1">
                              <a:lumMod val="50000"/>
                            </a:schemeClr>
                          </a:solidFill>
                          <a:effectLst/>
                        </a:rPr>
                        <a:t>3,040,705 </a:t>
                      </a:r>
                      <a:endParaRPr lang="en-US" altLang="zh-TW" sz="2000" b="1" i="0" u="none" strike="noStrike" dirty="0">
                        <a:solidFill>
                          <a:schemeClr val="tx1">
                            <a:lumMod val="50000"/>
                          </a:schemeClr>
                        </a:solidFill>
                        <a:effectLst/>
                        <a:latin typeface="微軟正黑體" panose="020B0604030504040204" pitchFamily="34" charset="-120"/>
                        <a:ea typeface="微軟正黑體" panose="020B0604030504040204" pitchFamily="34" charset="-120"/>
                      </a:endParaRPr>
                    </a:p>
                  </a:txBody>
                  <a:tcPr marL="7620" marR="7620" marT="7620" marB="0" anchor="ctr"/>
                </a:tc>
                <a:extLst>
                  <a:ext uri="{0D108BD9-81ED-4DB2-BD59-A6C34878D82A}">
                    <a16:rowId xmlns:a16="http://schemas.microsoft.com/office/drawing/2014/main" val="10006"/>
                  </a:ext>
                </a:extLst>
              </a:tr>
            </a:tbl>
          </a:graphicData>
        </a:graphic>
      </p:graphicFrame>
      <p:graphicFrame>
        <p:nvGraphicFramePr>
          <p:cNvPr id="9" name="圖表 8"/>
          <p:cNvGraphicFramePr>
            <a:graphicFrameLocks/>
          </p:cNvGraphicFramePr>
          <p:nvPr>
            <p:extLst>
              <p:ext uri="{D42A27DB-BD31-4B8C-83A1-F6EECF244321}">
                <p14:modId xmlns:p14="http://schemas.microsoft.com/office/powerpoint/2010/main" val="3106944438"/>
              </p:ext>
            </p:extLst>
          </p:nvPr>
        </p:nvGraphicFramePr>
        <p:xfrm>
          <a:off x="2692686" y="5202195"/>
          <a:ext cx="3499012" cy="31719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圖表 9"/>
          <p:cNvGraphicFramePr>
            <a:graphicFrameLocks/>
          </p:cNvGraphicFramePr>
          <p:nvPr>
            <p:extLst>
              <p:ext uri="{D42A27DB-BD31-4B8C-83A1-F6EECF244321}">
                <p14:modId xmlns:p14="http://schemas.microsoft.com/office/powerpoint/2010/main" val="164534532"/>
              </p:ext>
            </p:extLst>
          </p:nvPr>
        </p:nvGraphicFramePr>
        <p:xfrm>
          <a:off x="4470971" y="559761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圖表 10"/>
          <p:cNvGraphicFramePr>
            <a:graphicFrameLocks/>
          </p:cNvGraphicFramePr>
          <p:nvPr>
            <p:extLst>
              <p:ext uri="{D42A27DB-BD31-4B8C-83A1-F6EECF244321}">
                <p14:modId xmlns:p14="http://schemas.microsoft.com/office/powerpoint/2010/main" val="1780477987"/>
              </p:ext>
            </p:extLst>
          </p:nvPr>
        </p:nvGraphicFramePr>
        <p:xfrm>
          <a:off x="9279924" y="5168858"/>
          <a:ext cx="3119378" cy="31719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圖表 11"/>
          <p:cNvGraphicFramePr>
            <a:graphicFrameLocks/>
          </p:cNvGraphicFramePr>
          <p:nvPr>
            <p:extLst>
              <p:ext uri="{D42A27DB-BD31-4B8C-83A1-F6EECF244321}">
                <p14:modId xmlns:p14="http://schemas.microsoft.com/office/powerpoint/2010/main" val="2663207131"/>
              </p:ext>
            </p:extLst>
          </p:nvPr>
        </p:nvGraphicFramePr>
        <p:xfrm>
          <a:off x="12399301" y="5202195"/>
          <a:ext cx="3133143" cy="31386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圖表 12"/>
          <p:cNvGraphicFramePr>
            <a:graphicFrameLocks/>
          </p:cNvGraphicFramePr>
          <p:nvPr>
            <p:extLst>
              <p:ext uri="{D42A27DB-BD31-4B8C-83A1-F6EECF244321}">
                <p14:modId xmlns:p14="http://schemas.microsoft.com/office/powerpoint/2010/main" val="1239392298"/>
              </p:ext>
            </p:extLst>
          </p:nvPr>
        </p:nvGraphicFramePr>
        <p:xfrm>
          <a:off x="5943600" y="5168858"/>
          <a:ext cx="3278765" cy="3105278"/>
        </p:xfrm>
        <a:graphic>
          <a:graphicData uri="http://schemas.openxmlformats.org/drawingml/2006/chart">
            <c:chart xmlns:c="http://schemas.openxmlformats.org/drawingml/2006/chart" xmlns:r="http://schemas.openxmlformats.org/officeDocument/2006/relationships" r:id="rId6"/>
          </a:graphicData>
        </a:graphic>
      </p:graphicFrame>
      <p:sp>
        <p:nvSpPr>
          <p:cNvPr id="3" name="文字方塊 2"/>
          <p:cNvSpPr txBox="1"/>
          <p:nvPr/>
        </p:nvSpPr>
        <p:spPr>
          <a:xfrm>
            <a:off x="1171333" y="8376327"/>
            <a:ext cx="13187217" cy="345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5" tIns="33865" rIns="33865" bIns="33865" numCol="1" spcCol="38100" rtlCol="0" anchor="ctr">
            <a:spAutoFit/>
          </a:bodyPr>
          <a:lstStyle/>
          <a:p>
            <a:pPr fontAlgn="ctr"/>
            <a:r>
              <a:rPr lang="en-US" altLang="zh-TW" sz="1800">
                <a:latin typeface="微軟正黑體" panose="020B0604030504040204" pitchFamily="34" charset="-120"/>
                <a:ea typeface="微軟正黑體" panose="020B0604030504040204" pitchFamily="34" charset="-120"/>
              </a:rPr>
              <a:t>2021 (</a:t>
            </a:r>
            <a:r>
              <a:rPr lang="zh-TW" altLang="en-US" sz="1800">
                <a:latin typeface="微軟正黑體" panose="020B0604030504040204" pitchFamily="34" charset="-120"/>
                <a:ea typeface="微軟正黑體" panose="020B0604030504040204" pitchFamily="34" charset="-120"/>
              </a:rPr>
              <a:t>調整後</a:t>
            </a:r>
            <a:r>
              <a:rPr lang="en-US" altLang="zh-TW" sz="1800">
                <a:latin typeface="微軟正黑體" panose="020B0604030504040204" pitchFamily="34" charset="-120"/>
                <a:ea typeface="微軟正黑體" panose="020B0604030504040204" pitchFamily="34" charset="-120"/>
              </a:rPr>
              <a:t>)</a:t>
            </a:r>
            <a:r>
              <a:rPr lang="zh-TW" altLang="en-US" sz="1800">
                <a:latin typeface="微軟正黑體" panose="020B0604030504040204" pitchFamily="34" charset="-120"/>
                <a:ea typeface="微軟正黑體" panose="020B0604030504040204" pitchFamily="34" charset="-120"/>
              </a:rPr>
              <a:t>：</a:t>
            </a:r>
            <a:r>
              <a:rPr lang="en-US" altLang="zh-TW" sz="1800">
                <a:latin typeface="微軟正黑體" panose="020B0604030504040204" pitchFamily="34" charset="-120"/>
                <a:ea typeface="微軟正黑體" panose="020B0604030504040204" pitchFamily="34" charset="-120"/>
              </a:rPr>
              <a:t>2021.11</a:t>
            </a:r>
            <a:r>
              <a:rPr lang="zh-TW" altLang="en-US" sz="1800">
                <a:latin typeface="微軟正黑體" panose="020B0604030504040204" pitchFamily="34" charset="-120"/>
                <a:ea typeface="微軟正黑體" panose="020B0604030504040204" pitchFamily="34" charset="-120"/>
              </a:rPr>
              <a:t>因對原合併個體互動資通喪失控制力，故調整其影響數</a:t>
            </a:r>
            <a:endParaRPr lang="zh-TW" altLang="en-US" sz="1800"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hite">
  <a:themeElements>
    <a:clrScheme name="White">
      <a:dk1>
        <a:srgbClr val="5E5E5E"/>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550332"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33865" tIns="33865" rIns="33865" bIns="33865"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550332"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33865" tIns="33865" rIns="33865" bIns="33865"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3400</TotalTime>
  <Words>2098</Words>
  <Application>Microsoft Office PowerPoint</Application>
  <PresentationFormat>自訂</PresentationFormat>
  <Paragraphs>581</Paragraphs>
  <Slides>25</Slides>
  <Notes>7</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25</vt:i4>
      </vt:variant>
    </vt:vector>
  </HeadingPairs>
  <TitlesOfParts>
    <vt:vector size="43" baseType="lpstr">
      <vt:lpstr>Gill Sans</vt:lpstr>
      <vt:lpstr>Helvetica Light</vt:lpstr>
      <vt:lpstr>Helvetica Neue</vt:lpstr>
      <vt:lpstr>Helvetica Neue Light</vt:lpstr>
      <vt:lpstr>Helvetica Neue Medium</vt:lpstr>
      <vt:lpstr>Levenim MT</vt:lpstr>
      <vt:lpstr>微软雅黑</vt:lpstr>
      <vt:lpstr>Microsoft YaHei UI</vt:lpstr>
      <vt:lpstr>PingFang TC Regular</vt:lpstr>
      <vt:lpstr>細明體</vt:lpstr>
      <vt:lpstr>微軟正黑體</vt:lpstr>
      <vt:lpstr>新細明體</vt:lpstr>
      <vt:lpstr>Arial</vt:lpstr>
      <vt:lpstr>Calibri</vt:lpstr>
      <vt:lpstr>Helvetica</vt:lpstr>
      <vt:lpstr>Times</vt:lpstr>
      <vt:lpstr>Times New Roman</vt:lpstr>
      <vt:lpstr>White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dc:creator>
  <cp:lastModifiedBy>Julia</cp:lastModifiedBy>
  <cp:revision>36</cp:revision>
  <dcterms:modified xsi:type="dcterms:W3CDTF">2023-12-06T07:30:02Z</dcterms:modified>
</cp:coreProperties>
</file>